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32" r:id="rId5"/>
    <p:sldMasterId id="2147483744" r:id="rId6"/>
  </p:sldMasterIdLst>
  <p:notesMasterIdLst>
    <p:notesMasterId r:id="rId21"/>
  </p:notesMasterIdLst>
  <p:sldIdLst>
    <p:sldId id="262" r:id="rId7"/>
    <p:sldId id="269" r:id="rId8"/>
    <p:sldId id="270" r:id="rId9"/>
    <p:sldId id="267" r:id="rId10"/>
    <p:sldId id="268" r:id="rId11"/>
    <p:sldId id="264" r:id="rId12"/>
    <p:sldId id="257" r:id="rId13"/>
    <p:sldId id="256" r:id="rId14"/>
    <p:sldId id="258" r:id="rId15"/>
    <p:sldId id="272" r:id="rId16"/>
    <p:sldId id="261" r:id="rId17"/>
    <p:sldId id="266" r:id="rId18"/>
    <p:sldId id="265" r:id="rId19"/>
    <p:sldId id="271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90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E000F8D-D69F-4F6C-A3D5-DD6AC124851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BE3FD74-2376-46A4-A136-245EFEE98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2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85372" indent="-30206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08265" indent="-24165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91571" indent="-24165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4878" indent="-24165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0390B93-D9A4-45D1-B159-6507C4CCF6DC}" type="slidenum">
              <a:rPr lang="en-US">
                <a:solidFill>
                  <a:prstClr val="black"/>
                </a:solidFill>
                <a:latin typeface="Calibri" pitchFamily="34" charset="0"/>
              </a:rPr>
              <a:pPr eaLnBrk="1" hangingPunct="1"/>
              <a:t>2</a:t>
            </a:fld>
            <a:endParaRPr lang="en-US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4144189" y="9119519"/>
            <a:ext cx="3169289" cy="48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E9DD8A70-D5A0-4841-817C-504179049176}" type="slidenum">
              <a:rPr lang="en-US" sz="1300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55713" y="720725"/>
            <a:ext cx="4802187" cy="3600450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1CA-5CA2-4A3F-ACC7-FEF9A0F166BC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92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E013-B936-49BD-8CA3-31374F5A9D9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53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7FA9-C600-4785-9B2C-1915D412495B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972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FCD-5582-41A5-B666-9926DB3454C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2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9" y="1859761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F0865-FCDD-434C-840C-D889EFF859F7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964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28B7-E807-4F58-8C16-7A51C06BC34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582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0793B-387B-4A8D-A69D-50E8EEA7C9F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946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950B-6049-4D40-825B-9304C3001B9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7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9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B0C17-B7AD-4638-A353-DC1809EAB52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60"/>
            <a:ext cx="609600" cy="365125"/>
          </a:xfrm>
        </p:spPr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3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6847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C5E26-657B-498B-B10C-D4E02B6E908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3780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3A58-DCCA-4C92-B893-187C0A7675D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6484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1CA-5CA2-4A3F-ACC7-FEF9A0F166BC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476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E013-B936-49BD-8CA3-31374F5A9D9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5863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7FA9-C600-4785-9B2C-1915D412495B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456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FCD-5582-41A5-B666-9926DB3454C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92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9" y="1859761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F0865-FCDD-434C-840C-D889EFF859F7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624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28B7-E807-4F58-8C16-7A51C06BC34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4716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0793B-387B-4A8D-A69D-50E8EEA7C9F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741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950B-6049-4D40-825B-9304C3001B9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7296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9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B0C17-B7AD-4638-A353-DC1809EAB52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8"/>
            <a:ext cx="609600" cy="365125"/>
          </a:xfrm>
        </p:spPr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33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69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C5E26-657B-498B-B10C-D4E02B6E908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7640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3A58-DCCA-4C92-B893-187C0A7675D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75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1CA-5CA2-4A3F-ACC7-FEF9A0F166BC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0185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E013-B936-49BD-8CA3-31374F5A9D9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9061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7FA9-C600-4785-9B2C-1915D412495B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24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FCD-5582-41A5-B666-9926DB3454C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1579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F0865-FCDD-434C-840C-D889EFF859F7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109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28B7-E807-4F58-8C16-7A51C06BC34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285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0793B-387B-4A8D-A69D-50E8EEA7C9F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7366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950B-6049-4D40-825B-9304C3001B9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7685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B0C17-B7AD-4638-A353-DC1809EAB52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006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C5E26-657B-498B-B10C-D4E02B6E908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8342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3A58-DCCA-4C92-B893-187C0A7675D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2366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2091C-0D9F-4A78-BC6F-208279A64313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44055-05D5-482F-BEA8-295422157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0222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4DB53-C17D-430A-A884-E1FE5FD6C0F0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BDD3B-FC7F-41FF-ABB2-66DE8C694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517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2C23D-17DB-42E9-99F9-F8AAB7A51860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3167C-A50E-44FE-8C57-413D2CC750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9588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B753-5DBD-4A4D-8ADE-07D2B3B68316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1A980-DE78-422D-815D-2353734E5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66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FDC64-A0E6-4448-B235-4D4676F97B55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1427F-F50E-48FE-8A1B-F422A87CE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12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C5133-8D82-47DC-9E1B-282EC9C16658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D4B7B-BD44-4E3C-8605-404394754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869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E349A-7E2E-4195-BF88-A7D21E19FAB6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CB8F6-25BD-4A94-A012-EF12E2525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6273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2EF87-7D73-4F78-B298-B04FA1C82C31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DD782-F2AC-4187-BADE-17BACE587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125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C6D34-43BF-4A82-801F-9E33100C22F9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D9F4D-7BF5-477C-976B-519186131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746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BCB81-5EC0-4537-AD00-12AC7EBCCCD8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61B9B-5A82-453B-8546-4AC3DA9D2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160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D454F-EFD5-4A9D-9E7F-1BD988868790}" type="datetimeFigureOut">
              <a:rPr lang="en-US"/>
              <a:pPr>
                <a:defRPr/>
              </a:pPr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98A06-56BA-422F-A0C5-8816A4A0D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5006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11162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211163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24D3F5-E1F8-4EB1-88C3-3E273C62404E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FFD7EF-C741-455C-A4B6-B6E257278B4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846331"/>
      </p:ext>
    </p:extLst>
  </p:cSld>
  <p:clrMapOvr>
    <a:masterClrMapping/>
  </p:clrMapOvr>
  <p:transition spd="slow"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FAD38-F3D0-412E-9702-D0CED65D82E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9C0B7-3CFA-4662-913F-8E51E64A818D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334120"/>
      </p:ext>
    </p:extLst>
  </p:cSld>
  <p:clrMapOvr>
    <a:masterClrMapping/>
  </p:clrMapOvr>
  <p:transition spd="slow"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3578E-74B4-4034-91CC-DD3F717F9F1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20DA2-4308-476F-9D12-D0D7779642CE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101704"/>
      </p:ext>
    </p:extLst>
  </p:cSld>
  <p:clrMapOvr>
    <a:masterClrMapping/>
  </p:clrMapOvr>
  <p:transition spd="slow"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D3A99-A8EC-497F-894E-B7619556BA1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9F2EC-9358-4EAF-82BA-EC10AB43E278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5668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42879-5A8A-4E27-ACCD-1BEE1F5E5F0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4E5D-664E-4C55-A94D-20747FD153E1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633740"/>
      </p:ext>
    </p:extLst>
  </p:cSld>
  <p:clrMapOvr>
    <a:masterClrMapping/>
  </p:clrMapOvr>
  <p:transition spd="slow"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2F729-5B18-42F3-AE04-C3694CA3556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3144B-F01F-46EA-B384-15FE1C2F4AEE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953504"/>
      </p:ext>
    </p:extLst>
  </p:cSld>
  <p:clrMapOvr>
    <a:masterClrMapping/>
  </p:clrMapOvr>
  <p:transition spd="slow"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CAB29-B8CA-488B-A3FC-34B4609CF8B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C867D-DC90-44F5-AA9D-5B4F03383A3E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619454"/>
      </p:ext>
    </p:extLst>
  </p:cSld>
  <p:clrMapOvr>
    <a:masterClrMapping/>
  </p:clrMapOvr>
  <p:transition spd="slow"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B2F64-6B4C-4720-91F4-BF64F553B33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AC9D2-C5E2-4AE2-84D8-F0594D1BBA92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35047"/>
      </p:ext>
    </p:extLst>
  </p:cSld>
  <p:clrMapOvr>
    <a:masterClrMapping/>
  </p:clrMapOvr>
  <p:transition spd="slow"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64160-44AB-454B-98F4-E73888DCFC4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E4ECB-E4EF-4BD4-A4B8-69A1E6CB119B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46411"/>
      </p:ext>
    </p:extLst>
  </p:cSld>
  <p:clrMapOvr>
    <a:masterClrMapping/>
  </p:clrMapOvr>
  <p:transition spd="slow"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BFC17-6C8F-4B58-B4EE-4FFCD8A2E5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BDCFE-75E0-4695-87FC-6E207741B329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93399"/>
      </p:ext>
    </p:extLst>
  </p:cSld>
  <p:clrMapOvr>
    <a:masterClrMapping/>
  </p:clrMapOvr>
  <p:transition spd="slow"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BEB63-0CDE-4C4E-AE70-24D87077B25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F53C3-9156-4688-AEF4-77078CAF1D3B}" type="datetimeFigureOut">
              <a:rPr lang="th-TH">
                <a:solidFill>
                  <a:srgbClr val="FFFFFF"/>
                </a:solidFill>
              </a:rPr>
              <a:pPr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218843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5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3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20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7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AF6600C-D624-4256-AF38-6887B606EEE7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19C48D1-7C32-4C88-9228-A2121F4CB16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3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C9A735-B735-4CEE-A70E-D1AA6D5DE06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6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6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12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3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C9A735-B735-4CEE-A70E-D1AA6D5DE06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8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234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3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C9A735-B735-4CEE-A70E-D1AA6D5DE06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5/23/2017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7E9220-CC91-4D85-9885-D4546DCE2D7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106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B6B13E-8AF5-4493-A809-4CFBDC43643D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E543C4-B080-4D0B-A197-08A027986C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2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09923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24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25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26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27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28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29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0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1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2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3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4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5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6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7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8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39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0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1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2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3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4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5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6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7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8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9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0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1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2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3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4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5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56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57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58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59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0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1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2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3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4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5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6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7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8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69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0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1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2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3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4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5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6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7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8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79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0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1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2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3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4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5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6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7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8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89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0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1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2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3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4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5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6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7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8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999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0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1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2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3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4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5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6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7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8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09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0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1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2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3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4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5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6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7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8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19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0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1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2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3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4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5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6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7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8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29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0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1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2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3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4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5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6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7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8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39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0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1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2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3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4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5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6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7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8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49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0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1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2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3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4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5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6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7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8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59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0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1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2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3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4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5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6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7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8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69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0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1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2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3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4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5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6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7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8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79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0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1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2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3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4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5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6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7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8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89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0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1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2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3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4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5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6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7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8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099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0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1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2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3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4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5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6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7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8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09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0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1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2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3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4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5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6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7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8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19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0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1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2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3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4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5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6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7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8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29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30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31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32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33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34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35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36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0137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10138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A88E94-80B1-4D5C-92B2-B8B05B7AE290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210139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E25CC7-D2F7-4518-928E-9F990A362946}" type="datetimeFigureOut">
              <a:rPr lang="th-TH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23/05/60</a:t>
            </a:fld>
            <a:endParaRPr lang="th-TH">
              <a:solidFill>
                <a:srgbClr val="FFFFFF"/>
              </a:solidFill>
            </a:endParaRPr>
          </a:p>
        </p:txBody>
      </p:sp>
      <p:sp>
        <p:nvSpPr>
          <p:cNvPr id="210140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FFFFFF"/>
              </a:solidFill>
            </a:endParaRPr>
          </a:p>
        </p:txBody>
      </p:sp>
      <p:sp>
        <p:nvSpPr>
          <p:cNvPr id="210141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210142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9250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ngsana New" pitchFamily="18" charset="-34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ngsana New" pitchFamily="18" charset="-34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ngsana New" pitchFamily="18" charset="-34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ngsana New" pitchFamily="18" charset="-34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3648" y="38862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6666FF"/>
                </a:solidFill>
              </a:rPr>
              <a:t>       </a:t>
            </a:r>
            <a:r>
              <a:rPr lang="en-US" sz="2400" dirty="0" smtClean="0">
                <a:solidFill>
                  <a:srgbClr val="6666FF"/>
                </a:solidFill>
              </a:rPr>
              <a:t>Solar  Power and Grid Integration Workshop</a:t>
            </a:r>
            <a:endParaRPr lang="en-US" sz="2400" dirty="0">
              <a:solidFill>
                <a:srgbClr val="66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549213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Tint </a:t>
            </a:r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Lwin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Oo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</a:endParaRPr>
          </a:p>
          <a:p>
            <a:pPr algn="ctr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Deputy Director 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</a:endParaRPr>
          </a:p>
          <a:p>
            <a:pPr algn="ctr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Department of Electric Power Planning</a:t>
            </a:r>
          </a:p>
          <a:p>
            <a:pPr algn="ctr"/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tintlwinoo204@gmail.com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</a:endParaRPr>
          </a:p>
          <a:p>
            <a:pPr algn="ctr"/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</a:endParaRP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11" name="Rectangle 110"/>
          <p:cNvSpPr>
            <a:spLocks noChangeArrowheads="1"/>
          </p:cNvSpPr>
          <p:nvPr/>
        </p:nvSpPr>
        <p:spPr bwMode="auto">
          <a:xfrm>
            <a:off x="0" y="762000"/>
            <a:ext cx="9164782" cy="10279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defTabSz="1117600">
              <a:spcBef>
                <a:spcPct val="15000"/>
              </a:spcBef>
              <a:defRPr/>
            </a:pPr>
            <a:r>
              <a:rPr lang="en-US" sz="2400" dirty="0">
                <a:solidFill>
                  <a:srgbClr val="002060"/>
                </a:solidFill>
              </a:rPr>
              <a:t>The Republic of  the Union of </a:t>
            </a:r>
            <a:r>
              <a:rPr lang="en-US" sz="2400" dirty="0" smtClean="0">
                <a:solidFill>
                  <a:srgbClr val="002060"/>
                </a:solidFill>
              </a:rPr>
              <a:t>Myanmar</a:t>
            </a:r>
          </a:p>
          <a:p>
            <a:pPr algn="ctr" defTabSz="1117600">
              <a:spcBef>
                <a:spcPct val="15000"/>
              </a:spcBef>
              <a:defRPr/>
            </a:pPr>
            <a:r>
              <a:rPr lang="en-US" sz="3200" dirty="0" smtClean="0">
                <a:solidFill>
                  <a:srgbClr val="002060"/>
                </a:solidFill>
              </a:rPr>
              <a:t>Ministry of Electricity and Energy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4785" y="27432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66FF"/>
                </a:solidFill>
              </a:rPr>
              <a:t>       </a:t>
            </a:r>
            <a:r>
              <a:rPr lang="en-US" sz="2800" dirty="0" smtClean="0">
                <a:solidFill>
                  <a:srgbClr val="6666FF"/>
                </a:solidFill>
              </a:rPr>
              <a:t>Role of Renewable Energy in Power Development Plan </a:t>
            </a:r>
          </a:p>
          <a:p>
            <a:pPr algn="ctr"/>
            <a:r>
              <a:rPr lang="en-US" sz="2800" dirty="0" smtClean="0">
                <a:solidFill>
                  <a:srgbClr val="6666FF"/>
                </a:solidFill>
              </a:rPr>
              <a:t>in Myanmar</a:t>
            </a:r>
            <a:endParaRPr lang="en-US" sz="2800" dirty="0">
              <a:solidFill>
                <a:srgbClr val="66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1800" y="4491335"/>
            <a:ext cx="2353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24.5.2017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2" name="Picture 11" descr="logo edit final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0111" y="34119"/>
            <a:ext cx="1625604" cy="203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2" descr="Picture1"/>
          <p:cNvPicPr>
            <a:picLocks noChangeAspect="1" noChangeArrowheads="1"/>
          </p:cNvPicPr>
          <p:nvPr/>
        </p:nvPicPr>
        <p:blipFill rotWithShape="1">
          <a:blip r:embed="rId2" cstate="print">
            <a:extLst/>
          </a:blip>
          <a:srcRect l="933" t="-734" r="1328" b="30787"/>
          <a:stretch/>
        </p:blipFill>
        <p:spPr bwMode="auto">
          <a:xfrm>
            <a:off x="2583945" y="628651"/>
            <a:ext cx="4825755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AutoShape 4"/>
          <p:cNvSpPr>
            <a:spLocks noChangeArrowheads="1"/>
          </p:cNvSpPr>
          <p:nvPr/>
        </p:nvSpPr>
        <p:spPr bwMode="auto">
          <a:xfrm>
            <a:off x="3921186" y="460425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AutoShape 4"/>
          <p:cNvSpPr>
            <a:spLocks noChangeArrowheads="1"/>
          </p:cNvSpPr>
          <p:nvPr/>
        </p:nvSpPr>
        <p:spPr bwMode="auto">
          <a:xfrm>
            <a:off x="5613613" y="4401485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AutoShape 4"/>
          <p:cNvSpPr>
            <a:spLocks noChangeArrowheads="1"/>
          </p:cNvSpPr>
          <p:nvPr/>
        </p:nvSpPr>
        <p:spPr bwMode="auto">
          <a:xfrm>
            <a:off x="5228404" y="485961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AutoShape 4"/>
          <p:cNvSpPr>
            <a:spLocks noChangeArrowheads="1"/>
          </p:cNvSpPr>
          <p:nvPr/>
        </p:nvSpPr>
        <p:spPr bwMode="auto">
          <a:xfrm>
            <a:off x="4438261" y="3332555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AutoShape 4"/>
          <p:cNvSpPr>
            <a:spLocks noChangeArrowheads="1"/>
          </p:cNvSpPr>
          <p:nvPr/>
        </p:nvSpPr>
        <p:spPr bwMode="auto">
          <a:xfrm>
            <a:off x="5228404" y="4933958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AutoShape 4"/>
          <p:cNvSpPr>
            <a:spLocks noChangeArrowheads="1"/>
          </p:cNvSpPr>
          <p:nvPr/>
        </p:nvSpPr>
        <p:spPr bwMode="auto">
          <a:xfrm>
            <a:off x="5228404" y="5022908"/>
            <a:ext cx="146362" cy="112445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AutoShape 4"/>
          <p:cNvSpPr>
            <a:spLocks noChangeArrowheads="1"/>
          </p:cNvSpPr>
          <p:nvPr/>
        </p:nvSpPr>
        <p:spPr bwMode="auto">
          <a:xfrm>
            <a:off x="5338560" y="298636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" name="AutoShape 4"/>
          <p:cNvSpPr>
            <a:spLocks noChangeArrowheads="1"/>
          </p:cNvSpPr>
          <p:nvPr/>
        </p:nvSpPr>
        <p:spPr bwMode="auto">
          <a:xfrm>
            <a:off x="5555741" y="3008707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AutoShape 4"/>
          <p:cNvSpPr>
            <a:spLocks noChangeArrowheads="1"/>
          </p:cNvSpPr>
          <p:nvPr/>
        </p:nvSpPr>
        <p:spPr bwMode="auto">
          <a:xfrm>
            <a:off x="3920944" y="4497624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AutoShape 4"/>
          <p:cNvSpPr>
            <a:spLocks noChangeArrowheads="1"/>
          </p:cNvSpPr>
          <p:nvPr/>
        </p:nvSpPr>
        <p:spPr bwMode="auto">
          <a:xfrm>
            <a:off x="4794433" y="4561387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AutoShape 4"/>
          <p:cNvSpPr>
            <a:spLocks noChangeArrowheads="1"/>
          </p:cNvSpPr>
          <p:nvPr/>
        </p:nvSpPr>
        <p:spPr bwMode="auto">
          <a:xfrm>
            <a:off x="5150327" y="4253952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AutoShape 4"/>
          <p:cNvSpPr>
            <a:spLocks noChangeArrowheads="1"/>
          </p:cNvSpPr>
          <p:nvPr/>
        </p:nvSpPr>
        <p:spPr bwMode="auto">
          <a:xfrm>
            <a:off x="5210044" y="4142745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1" name="AutoShape 4"/>
          <p:cNvSpPr>
            <a:spLocks noChangeArrowheads="1"/>
          </p:cNvSpPr>
          <p:nvPr/>
        </p:nvSpPr>
        <p:spPr bwMode="auto">
          <a:xfrm>
            <a:off x="4765614" y="3838954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AutoShape 4"/>
          <p:cNvSpPr>
            <a:spLocks noChangeArrowheads="1"/>
          </p:cNvSpPr>
          <p:nvPr/>
        </p:nvSpPr>
        <p:spPr bwMode="auto">
          <a:xfrm>
            <a:off x="4629205" y="4068192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" name="AutoShape 4"/>
          <p:cNvSpPr>
            <a:spLocks noChangeArrowheads="1"/>
          </p:cNvSpPr>
          <p:nvPr/>
        </p:nvSpPr>
        <p:spPr bwMode="auto">
          <a:xfrm>
            <a:off x="4647383" y="5314958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AutoShape 4"/>
          <p:cNvSpPr>
            <a:spLocks noChangeArrowheads="1"/>
          </p:cNvSpPr>
          <p:nvPr/>
        </p:nvSpPr>
        <p:spPr bwMode="auto">
          <a:xfrm>
            <a:off x="4809304" y="576263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AutoShape 4"/>
          <p:cNvSpPr>
            <a:spLocks noChangeArrowheads="1"/>
          </p:cNvSpPr>
          <p:nvPr/>
        </p:nvSpPr>
        <p:spPr bwMode="auto">
          <a:xfrm>
            <a:off x="4666429" y="545783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AutoShape 4"/>
          <p:cNvSpPr>
            <a:spLocks noChangeArrowheads="1"/>
          </p:cNvSpPr>
          <p:nvPr/>
        </p:nvSpPr>
        <p:spPr bwMode="auto">
          <a:xfrm>
            <a:off x="4685483" y="555308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AutoShape 4"/>
          <p:cNvSpPr>
            <a:spLocks noChangeArrowheads="1"/>
          </p:cNvSpPr>
          <p:nvPr/>
        </p:nvSpPr>
        <p:spPr bwMode="auto">
          <a:xfrm>
            <a:off x="4742629" y="564833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8" name="Group 103"/>
          <p:cNvGrpSpPr/>
          <p:nvPr/>
        </p:nvGrpSpPr>
        <p:grpSpPr>
          <a:xfrm>
            <a:off x="3812328" y="980214"/>
            <a:ext cx="2480017" cy="5569527"/>
            <a:chOff x="3962400" y="180109"/>
            <a:chExt cx="2480017" cy="5569527"/>
          </a:xfrm>
        </p:grpSpPr>
        <p:sp>
          <p:nvSpPr>
            <p:cNvPr id="99" name="Freeform 98"/>
            <p:cNvSpPr/>
            <p:nvPr/>
          </p:nvSpPr>
          <p:spPr>
            <a:xfrm>
              <a:off x="5541818" y="374073"/>
              <a:ext cx="387927" cy="1122529"/>
            </a:xfrm>
            <a:custGeom>
              <a:avLst/>
              <a:gdLst>
                <a:gd name="connsiteX0" fmla="*/ 277091 w 387927"/>
                <a:gd name="connsiteY0" fmla="*/ 0 h 1122529"/>
                <a:gd name="connsiteX1" fmla="*/ 290946 w 387927"/>
                <a:gd name="connsiteY1" fmla="*/ 83127 h 1122529"/>
                <a:gd name="connsiteX2" fmla="*/ 332509 w 387927"/>
                <a:gd name="connsiteY2" fmla="*/ 110836 h 1122529"/>
                <a:gd name="connsiteX3" fmla="*/ 374073 w 387927"/>
                <a:gd name="connsiteY3" fmla="*/ 277091 h 1122529"/>
                <a:gd name="connsiteX4" fmla="*/ 387927 w 387927"/>
                <a:gd name="connsiteY4" fmla="*/ 318654 h 1122529"/>
                <a:gd name="connsiteX5" fmla="*/ 332509 w 387927"/>
                <a:gd name="connsiteY5" fmla="*/ 734291 h 1122529"/>
                <a:gd name="connsiteX6" fmla="*/ 277091 w 387927"/>
                <a:gd name="connsiteY6" fmla="*/ 817418 h 1122529"/>
                <a:gd name="connsiteX7" fmla="*/ 249382 w 387927"/>
                <a:gd name="connsiteY7" fmla="*/ 928254 h 1122529"/>
                <a:gd name="connsiteX8" fmla="*/ 235527 w 387927"/>
                <a:gd name="connsiteY8" fmla="*/ 969818 h 1122529"/>
                <a:gd name="connsiteX9" fmla="*/ 207818 w 387927"/>
                <a:gd name="connsiteY9" fmla="*/ 1011382 h 1122529"/>
                <a:gd name="connsiteX10" fmla="*/ 152400 w 387927"/>
                <a:gd name="connsiteY10" fmla="*/ 1066800 h 1122529"/>
                <a:gd name="connsiteX11" fmla="*/ 124691 w 387927"/>
                <a:gd name="connsiteY11" fmla="*/ 1108363 h 1122529"/>
                <a:gd name="connsiteX12" fmla="*/ 0 w 387927"/>
                <a:gd name="connsiteY12" fmla="*/ 1122218 h 1122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7927" h="1122529">
                  <a:moveTo>
                    <a:pt x="277091" y="0"/>
                  </a:moveTo>
                  <a:cubicBezTo>
                    <a:pt x="281709" y="27709"/>
                    <a:pt x="278383" y="58001"/>
                    <a:pt x="290946" y="83127"/>
                  </a:cubicBezTo>
                  <a:cubicBezTo>
                    <a:pt x="298393" y="98020"/>
                    <a:pt x="323684" y="96716"/>
                    <a:pt x="332509" y="110836"/>
                  </a:cubicBezTo>
                  <a:cubicBezTo>
                    <a:pt x="361469" y="157172"/>
                    <a:pt x="362757" y="226169"/>
                    <a:pt x="374073" y="277091"/>
                  </a:cubicBezTo>
                  <a:cubicBezTo>
                    <a:pt x="377241" y="291347"/>
                    <a:pt x="383309" y="304800"/>
                    <a:pt x="387927" y="318654"/>
                  </a:cubicBezTo>
                  <a:cubicBezTo>
                    <a:pt x="384874" y="346134"/>
                    <a:pt x="353238" y="672102"/>
                    <a:pt x="332509" y="734291"/>
                  </a:cubicBezTo>
                  <a:cubicBezTo>
                    <a:pt x="321978" y="765884"/>
                    <a:pt x="277091" y="817418"/>
                    <a:pt x="277091" y="817418"/>
                  </a:cubicBezTo>
                  <a:cubicBezTo>
                    <a:pt x="267855" y="854363"/>
                    <a:pt x="259402" y="891514"/>
                    <a:pt x="249382" y="928254"/>
                  </a:cubicBezTo>
                  <a:cubicBezTo>
                    <a:pt x="245539" y="942344"/>
                    <a:pt x="242058" y="956756"/>
                    <a:pt x="235527" y="969818"/>
                  </a:cubicBezTo>
                  <a:cubicBezTo>
                    <a:pt x="228080" y="984711"/>
                    <a:pt x="217054" y="997527"/>
                    <a:pt x="207818" y="1011382"/>
                  </a:cubicBezTo>
                  <a:cubicBezTo>
                    <a:pt x="177592" y="1102063"/>
                    <a:pt x="219573" y="1013062"/>
                    <a:pt x="152400" y="1066800"/>
                  </a:cubicBezTo>
                  <a:cubicBezTo>
                    <a:pt x="139398" y="1077202"/>
                    <a:pt x="139148" y="1100102"/>
                    <a:pt x="124691" y="1108363"/>
                  </a:cubicBezTo>
                  <a:cubicBezTo>
                    <a:pt x="94105" y="1125841"/>
                    <a:pt x="34409" y="1122218"/>
                    <a:pt x="0" y="1122218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>
              <a:off x="5514109" y="484909"/>
              <a:ext cx="180109" cy="983673"/>
            </a:xfrm>
            <a:custGeom>
              <a:avLst/>
              <a:gdLst>
                <a:gd name="connsiteX0" fmla="*/ 96982 w 180109"/>
                <a:gd name="connsiteY0" fmla="*/ 0 h 983673"/>
                <a:gd name="connsiteX1" fmla="*/ 110836 w 180109"/>
                <a:gd name="connsiteY1" fmla="*/ 69273 h 983673"/>
                <a:gd name="connsiteX2" fmla="*/ 166255 w 180109"/>
                <a:gd name="connsiteY2" fmla="*/ 180109 h 983673"/>
                <a:gd name="connsiteX3" fmla="*/ 180109 w 180109"/>
                <a:gd name="connsiteY3" fmla="*/ 221673 h 983673"/>
                <a:gd name="connsiteX4" fmla="*/ 166255 w 180109"/>
                <a:gd name="connsiteY4" fmla="*/ 263236 h 983673"/>
                <a:gd name="connsiteX5" fmla="*/ 138546 w 180109"/>
                <a:gd name="connsiteY5" fmla="*/ 498764 h 983673"/>
                <a:gd name="connsiteX6" fmla="*/ 124691 w 180109"/>
                <a:gd name="connsiteY6" fmla="*/ 540327 h 983673"/>
                <a:gd name="connsiteX7" fmla="*/ 96982 w 180109"/>
                <a:gd name="connsiteY7" fmla="*/ 581891 h 983673"/>
                <a:gd name="connsiteX8" fmla="*/ 83127 w 180109"/>
                <a:gd name="connsiteY8" fmla="*/ 775855 h 983673"/>
                <a:gd name="connsiteX9" fmla="*/ 69273 w 180109"/>
                <a:gd name="connsiteY9" fmla="*/ 817418 h 983673"/>
                <a:gd name="connsiteX10" fmla="*/ 27709 w 180109"/>
                <a:gd name="connsiteY10" fmla="*/ 858982 h 983673"/>
                <a:gd name="connsiteX11" fmla="*/ 0 w 180109"/>
                <a:gd name="connsiteY11" fmla="*/ 900546 h 983673"/>
                <a:gd name="connsiteX12" fmla="*/ 13855 w 180109"/>
                <a:gd name="connsiteY12" fmla="*/ 983673 h 98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109" h="983673">
                  <a:moveTo>
                    <a:pt x="96982" y="0"/>
                  </a:moveTo>
                  <a:cubicBezTo>
                    <a:pt x="101600" y="23091"/>
                    <a:pt x="102383" y="47294"/>
                    <a:pt x="110836" y="69273"/>
                  </a:cubicBezTo>
                  <a:cubicBezTo>
                    <a:pt x="125664" y="107826"/>
                    <a:pt x="153193" y="140922"/>
                    <a:pt x="166255" y="180109"/>
                  </a:cubicBezTo>
                  <a:lnTo>
                    <a:pt x="180109" y="221673"/>
                  </a:lnTo>
                  <a:cubicBezTo>
                    <a:pt x="175491" y="235527"/>
                    <a:pt x="168185" y="248760"/>
                    <a:pt x="166255" y="263236"/>
                  </a:cubicBezTo>
                  <a:cubicBezTo>
                    <a:pt x="146828" y="408940"/>
                    <a:pt x="164837" y="393600"/>
                    <a:pt x="138546" y="498764"/>
                  </a:cubicBezTo>
                  <a:cubicBezTo>
                    <a:pt x="135004" y="512932"/>
                    <a:pt x="131222" y="527265"/>
                    <a:pt x="124691" y="540327"/>
                  </a:cubicBezTo>
                  <a:cubicBezTo>
                    <a:pt x="117244" y="555220"/>
                    <a:pt x="106218" y="568036"/>
                    <a:pt x="96982" y="581891"/>
                  </a:cubicBezTo>
                  <a:cubicBezTo>
                    <a:pt x="92364" y="646546"/>
                    <a:pt x="90701" y="711480"/>
                    <a:pt x="83127" y="775855"/>
                  </a:cubicBezTo>
                  <a:cubicBezTo>
                    <a:pt x="81421" y="790359"/>
                    <a:pt x="77374" y="805267"/>
                    <a:pt x="69273" y="817418"/>
                  </a:cubicBezTo>
                  <a:cubicBezTo>
                    <a:pt x="58405" y="833721"/>
                    <a:pt x="40252" y="843930"/>
                    <a:pt x="27709" y="858982"/>
                  </a:cubicBezTo>
                  <a:cubicBezTo>
                    <a:pt x="17049" y="871774"/>
                    <a:pt x="9236" y="886691"/>
                    <a:pt x="0" y="900546"/>
                  </a:cubicBezTo>
                  <a:lnTo>
                    <a:pt x="13855" y="983673"/>
                  </a:ln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Freeform 100"/>
            <p:cNvSpPr/>
            <p:nvPr/>
          </p:nvSpPr>
          <p:spPr>
            <a:xfrm>
              <a:off x="4281055" y="3089564"/>
              <a:ext cx="637391" cy="2632363"/>
            </a:xfrm>
            <a:custGeom>
              <a:avLst/>
              <a:gdLst>
                <a:gd name="connsiteX0" fmla="*/ 152400 w 637391"/>
                <a:gd name="connsiteY0" fmla="*/ 2632363 h 2632363"/>
                <a:gd name="connsiteX1" fmla="*/ 166254 w 637391"/>
                <a:gd name="connsiteY1" fmla="*/ 2244436 h 2632363"/>
                <a:gd name="connsiteX2" fmla="*/ 138545 w 637391"/>
                <a:gd name="connsiteY2" fmla="*/ 2161309 h 2632363"/>
                <a:gd name="connsiteX3" fmla="*/ 124690 w 637391"/>
                <a:gd name="connsiteY3" fmla="*/ 2119745 h 2632363"/>
                <a:gd name="connsiteX4" fmla="*/ 110836 w 637391"/>
                <a:gd name="connsiteY4" fmla="*/ 1620981 h 2632363"/>
                <a:gd name="connsiteX5" fmla="*/ 55418 w 637391"/>
                <a:gd name="connsiteY5" fmla="*/ 1537854 h 2632363"/>
                <a:gd name="connsiteX6" fmla="*/ 69272 w 637391"/>
                <a:gd name="connsiteY6" fmla="*/ 1177636 h 2632363"/>
                <a:gd name="connsiteX7" fmla="*/ 55418 w 637391"/>
                <a:gd name="connsiteY7" fmla="*/ 997527 h 2632363"/>
                <a:gd name="connsiteX8" fmla="*/ 41563 w 637391"/>
                <a:gd name="connsiteY8" fmla="*/ 955963 h 2632363"/>
                <a:gd name="connsiteX9" fmla="*/ 0 w 637391"/>
                <a:gd name="connsiteY9" fmla="*/ 900545 h 2632363"/>
                <a:gd name="connsiteX10" fmla="*/ 13854 w 637391"/>
                <a:gd name="connsiteY10" fmla="*/ 554181 h 2632363"/>
                <a:gd name="connsiteX11" fmla="*/ 55418 w 637391"/>
                <a:gd name="connsiteY11" fmla="*/ 346363 h 2632363"/>
                <a:gd name="connsiteX12" fmla="*/ 96981 w 637391"/>
                <a:gd name="connsiteY12" fmla="*/ 332509 h 2632363"/>
                <a:gd name="connsiteX13" fmla="*/ 152400 w 637391"/>
                <a:gd name="connsiteY13" fmla="*/ 263236 h 2632363"/>
                <a:gd name="connsiteX14" fmla="*/ 235527 w 637391"/>
                <a:gd name="connsiteY14" fmla="*/ 207818 h 2632363"/>
                <a:gd name="connsiteX15" fmla="*/ 249381 w 637391"/>
                <a:gd name="connsiteY15" fmla="*/ 166254 h 2632363"/>
                <a:gd name="connsiteX16" fmla="*/ 360218 w 637391"/>
                <a:gd name="connsiteY16" fmla="*/ 69272 h 2632363"/>
                <a:gd name="connsiteX17" fmla="*/ 429490 w 637391"/>
                <a:gd name="connsiteY17" fmla="*/ 55418 h 2632363"/>
                <a:gd name="connsiteX18" fmla="*/ 471054 w 637391"/>
                <a:gd name="connsiteY18" fmla="*/ 41563 h 2632363"/>
                <a:gd name="connsiteX19" fmla="*/ 637309 w 637391"/>
                <a:gd name="connsiteY19" fmla="*/ 0 h 263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37391" h="2632363">
                  <a:moveTo>
                    <a:pt x="152400" y="2632363"/>
                  </a:moveTo>
                  <a:cubicBezTo>
                    <a:pt x="215767" y="2473948"/>
                    <a:pt x="197556" y="2547020"/>
                    <a:pt x="166254" y="2244436"/>
                  </a:cubicBezTo>
                  <a:cubicBezTo>
                    <a:pt x="163249" y="2215383"/>
                    <a:pt x="147781" y="2189018"/>
                    <a:pt x="138545" y="2161309"/>
                  </a:cubicBezTo>
                  <a:lnTo>
                    <a:pt x="124690" y="2119745"/>
                  </a:lnTo>
                  <a:cubicBezTo>
                    <a:pt x="120072" y="1953490"/>
                    <a:pt x="130497" y="1786134"/>
                    <a:pt x="110836" y="1620981"/>
                  </a:cubicBezTo>
                  <a:cubicBezTo>
                    <a:pt x="106899" y="1587912"/>
                    <a:pt x="55418" y="1537854"/>
                    <a:pt x="55418" y="1537854"/>
                  </a:cubicBezTo>
                  <a:cubicBezTo>
                    <a:pt x="60036" y="1417781"/>
                    <a:pt x="69272" y="1297797"/>
                    <a:pt x="69272" y="1177636"/>
                  </a:cubicBezTo>
                  <a:cubicBezTo>
                    <a:pt x="69272" y="1117422"/>
                    <a:pt x="62887" y="1057276"/>
                    <a:pt x="55418" y="997527"/>
                  </a:cubicBezTo>
                  <a:cubicBezTo>
                    <a:pt x="53607" y="983036"/>
                    <a:pt x="48809" y="968643"/>
                    <a:pt x="41563" y="955963"/>
                  </a:cubicBezTo>
                  <a:cubicBezTo>
                    <a:pt x="30107" y="935915"/>
                    <a:pt x="13854" y="919018"/>
                    <a:pt x="0" y="900545"/>
                  </a:cubicBezTo>
                  <a:cubicBezTo>
                    <a:pt x="4618" y="785090"/>
                    <a:pt x="7617" y="669560"/>
                    <a:pt x="13854" y="554181"/>
                  </a:cubicBezTo>
                  <a:cubicBezTo>
                    <a:pt x="15762" y="518891"/>
                    <a:pt x="854" y="390015"/>
                    <a:pt x="55418" y="346363"/>
                  </a:cubicBezTo>
                  <a:cubicBezTo>
                    <a:pt x="66822" y="337240"/>
                    <a:pt x="83127" y="337127"/>
                    <a:pt x="96981" y="332509"/>
                  </a:cubicBezTo>
                  <a:cubicBezTo>
                    <a:pt x="115161" y="305239"/>
                    <a:pt x="126075" y="282979"/>
                    <a:pt x="152400" y="263236"/>
                  </a:cubicBezTo>
                  <a:cubicBezTo>
                    <a:pt x="179042" y="243255"/>
                    <a:pt x="235527" y="207818"/>
                    <a:pt x="235527" y="207818"/>
                  </a:cubicBezTo>
                  <a:cubicBezTo>
                    <a:pt x="240145" y="193963"/>
                    <a:pt x="240619" y="177937"/>
                    <a:pt x="249381" y="166254"/>
                  </a:cubicBezTo>
                  <a:cubicBezTo>
                    <a:pt x="261212" y="150479"/>
                    <a:pt x="326776" y="81813"/>
                    <a:pt x="360218" y="69272"/>
                  </a:cubicBezTo>
                  <a:cubicBezTo>
                    <a:pt x="382267" y="61004"/>
                    <a:pt x="406645" y="61129"/>
                    <a:pt x="429490" y="55418"/>
                  </a:cubicBezTo>
                  <a:cubicBezTo>
                    <a:pt x="443658" y="51876"/>
                    <a:pt x="456578" y="43493"/>
                    <a:pt x="471054" y="41563"/>
                  </a:cubicBezTo>
                  <a:cubicBezTo>
                    <a:pt x="646513" y="18169"/>
                    <a:pt x="637309" y="84777"/>
                    <a:pt x="637309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4806645" y="2382982"/>
              <a:ext cx="97864" cy="748145"/>
            </a:xfrm>
            <a:custGeom>
              <a:avLst/>
              <a:gdLst>
                <a:gd name="connsiteX0" fmla="*/ 14737 w 97864"/>
                <a:gd name="connsiteY0" fmla="*/ 0 h 748145"/>
                <a:gd name="connsiteX1" fmla="*/ 28591 w 97864"/>
                <a:gd name="connsiteY1" fmla="*/ 304800 h 748145"/>
                <a:gd name="connsiteX2" fmla="*/ 14737 w 97864"/>
                <a:gd name="connsiteY2" fmla="*/ 429491 h 748145"/>
                <a:gd name="connsiteX3" fmla="*/ 28591 w 97864"/>
                <a:gd name="connsiteY3" fmla="*/ 498763 h 748145"/>
                <a:gd name="connsiteX4" fmla="*/ 56300 w 97864"/>
                <a:gd name="connsiteY4" fmla="*/ 526473 h 748145"/>
                <a:gd name="connsiteX5" fmla="*/ 97864 w 97864"/>
                <a:gd name="connsiteY5" fmla="*/ 748145 h 748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864" h="748145">
                  <a:moveTo>
                    <a:pt x="14737" y="0"/>
                  </a:moveTo>
                  <a:cubicBezTo>
                    <a:pt x="-19744" y="172399"/>
                    <a:pt x="15326" y="-40087"/>
                    <a:pt x="28591" y="304800"/>
                  </a:cubicBezTo>
                  <a:cubicBezTo>
                    <a:pt x="30198" y="346589"/>
                    <a:pt x="19355" y="387927"/>
                    <a:pt x="14737" y="429491"/>
                  </a:cubicBezTo>
                  <a:cubicBezTo>
                    <a:pt x="19355" y="452582"/>
                    <a:pt x="19315" y="477119"/>
                    <a:pt x="28591" y="498763"/>
                  </a:cubicBezTo>
                  <a:cubicBezTo>
                    <a:pt x="33736" y="510769"/>
                    <a:pt x="54030" y="513609"/>
                    <a:pt x="56300" y="526473"/>
                  </a:cubicBezTo>
                  <a:cubicBezTo>
                    <a:pt x="97110" y="757728"/>
                    <a:pt x="4151" y="701290"/>
                    <a:pt x="97864" y="748145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reeform 102"/>
            <p:cNvSpPr/>
            <p:nvPr/>
          </p:nvSpPr>
          <p:spPr>
            <a:xfrm>
              <a:off x="4821382" y="2064327"/>
              <a:ext cx="654361" cy="332509"/>
            </a:xfrm>
            <a:custGeom>
              <a:avLst/>
              <a:gdLst>
                <a:gd name="connsiteX0" fmla="*/ 0 w 654361"/>
                <a:gd name="connsiteY0" fmla="*/ 332509 h 332509"/>
                <a:gd name="connsiteX1" fmla="*/ 55418 w 654361"/>
                <a:gd name="connsiteY1" fmla="*/ 263237 h 332509"/>
                <a:gd name="connsiteX2" fmla="*/ 138545 w 654361"/>
                <a:gd name="connsiteY2" fmla="*/ 221673 h 332509"/>
                <a:gd name="connsiteX3" fmla="*/ 180109 w 654361"/>
                <a:gd name="connsiteY3" fmla="*/ 193964 h 332509"/>
                <a:gd name="connsiteX4" fmla="*/ 235527 w 654361"/>
                <a:gd name="connsiteY4" fmla="*/ 110837 h 332509"/>
                <a:gd name="connsiteX5" fmla="*/ 304800 w 654361"/>
                <a:gd name="connsiteY5" fmla="*/ 55418 h 332509"/>
                <a:gd name="connsiteX6" fmla="*/ 415636 w 654361"/>
                <a:gd name="connsiteY6" fmla="*/ 69273 h 332509"/>
                <a:gd name="connsiteX7" fmla="*/ 443345 w 654361"/>
                <a:gd name="connsiteY7" fmla="*/ 110837 h 332509"/>
                <a:gd name="connsiteX8" fmla="*/ 457200 w 654361"/>
                <a:gd name="connsiteY8" fmla="*/ 152400 h 332509"/>
                <a:gd name="connsiteX9" fmla="*/ 484909 w 654361"/>
                <a:gd name="connsiteY9" fmla="*/ 221673 h 332509"/>
                <a:gd name="connsiteX10" fmla="*/ 609600 w 654361"/>
                <a:gd name="connsiteY10" fmla="*/ 207818 h 332509"/>
                <a:gd name="connsiteX11" fmla="*/ 637309 w 654361"/>
                <a:gd name="connsiteY11" fmla="*/ 166255 h 332509"/>
                <a:gd name="connsiteX12" fmla="*/ 651163 w 654361"/>
                <a:gd name="connsiteY1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4361" h="332509">
                  <a:moveTo>
                    <a:pt x="0" y="332509"/>
                  </a:moveTo>
                  <a:cubicBezTo>
                    <a:pt x="18473" y="309418"/>
                    <a:pt x="34508" y="284146"/>
                    <a:pt x="55418" y="263237"/>
                  </a:cubicBezTo>
                  <a:cubicBezTo>
                    <a:pt x="95122" y="223534"/>
                    <a:pt x="93474" y="244209"/>
                    <a:pt x="138545" y="221673"/>
                  </a:cubicBezTo>
                  <a:cubicBezTo>
                    <a:pt x="153438" y="214226"/>
                    <a:pt x="166254" y="203200"/>
                    <a:pt x="180109" y="193964"/>
                  </a:cubicBezTo>
                  <a:cubicBezTo>
                    <a:pt x="198582" y="166255"/>
                    <a:pt x="207818" y="129310"/>
                    <a:pt x="235527" y="110837"/>
                  </a:cubicBezTo>
                  <a:cubicBezTo>
                    <a:pt x="287960" y="75882"/>
                    <a:pt x="265317" y="94902"/>
                    <a:pt x="304800" y="55418"/>
                  </a:cubicBezTo>
                  <a:cubicBezTo>
                    <a:pt x="341745" y="60036"/>
                    <a:pt x="381066" y="55445"/>
                    <a:pt x="415636" y="69273"/>
                  </a:cubicBezTo>
                  <a:cubicBezTo>
                    <a:pt x="431096" y="75457"/>
                    <a:pt x="435898" y="95944"/>
                    <a:pt x="443345" y="110837"/>
                  </a:cubicBezTo>
                  <a:cubicBezTo>
                    <a:pt x="449876" y="123899"/>
                    <a:pt x="452072" y="138726"/>
                    <a:pt x="457200" y="152400"/>
                  </a:cubicBezTo>
                  <a:cubicBezTo>
                    <a:pt x="465932" y="175686"/>
                    <a:pt x="475673" y="198582"/>
                    <a:pt x="484909" y="221673"/>
                  </a:cubicBezTo>
                  <a:cubicBezTo>
                    <a:pt x="526473" y="217055"/>
                    <a:pt x="570298" y="222109"/>
                    <a:pt x="609600" y="207818"/>
                  </a:cubicBezTo>
                  <a:cubicBezTo>
                    <a:pt x="625248" y="202128"/>
                    <a:pt x="629863" y="181148"/>
                    <a:pt x="637309" y="166255"/>
                  </a:cubicBezTo>
                  <a:cubicBezTo>
                    <a:pt x="664306" y="112260"/>
                    <a:pt x="651163" y="62451"/>
                    <a:pt x="651163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5444573" y="1510145"/>
              <a:ext cx="194227" cy="568037"/>
            </a:xfrm>
            <a:custGeom>
              <a:avLst/>
              <a:gdLst>
                <a:gd name="connsiteX0" fmla="*/ 14118 w 194227"/>
                <a:gd name="connsiteY0" fmla="*/ 568037 h 568037"/>
                <a:gd name="connsiteX1" fmla="*/ 263 w 194227"/>
                <a:gd name="connsiteY1" fmla="*/ 498764 h 568037"/>
                <a:gd name="connsiteX2" fmla="*/ 55682 w 194227"/>
                <a:gd name="connsiteY2" fmla="*/ 374073 h 568037"/>
                <a:gd name="connsiteX3" fmla="*/ 69536 w 194227"/>
                <a:gd name="connsiteY3" fmla="*/ 332510 h 568037"/>
                <a:gd name="connsiteX4" fmla="*/ 97245 w 194227"/>
                <a:gd name="connsiteY4" fmla="*/ 180110 h 568037"/>
                <a:gd name="connsiteX5" fmla="*/ 124954 w 194227"/>
                <a:gd name="connsiteY5" fmla="*/ 152400 h 568037"/>
                <a:gd name="connsiteX6" fmla="*/ 194227 w 194227"/>
                <a:gd name="connsiteY6" fmla="*/ 27710 h 568037"/>
                <a:gd name="connsiteX7" fmla="*/ 166518 w 194227"/>
                <a:gd name="connsiteY7" fmla="*/ 0 h 56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227" h="568037">
                  <a:moveTo>
                    <a:pt x="14118" y="568037"/>
                  </a:moveTo>
                  <a:cubicBezTo>
                    <a:pt x="9500" y="544946"/>
                    <a:pt x="-1869" y="522216"/>
                    <a:pt x="263" y="498764"/>
                  </a:cubicBezTo>
                  <a:cubicBezTo>
                    <a:pt x="5469" y="441491"/>
                    <a:pt x="27601" y="416194"/>
                    <a:pt x="55682" y="374073"/>
                  </a:cubicBezTo>
                  <a:cubicBezTo>
                    <a:pt x="60300" y="360219"/>
                    <a:pt x="66924" y="346878"/>
                    <a:pt x="69536" y="332510"/>
                  </a:cubicBezTo>
                  <a:cubicBezTo>
                    <a:pt x="72691" y="315158"/>
                    <a:pt x="76524" y="214645"/>
                    <a:pt x="97245" y="180110"/>
                  </a:cubicBezTo>
                  <a:cubicBezTo>
                    <a:pt x="103965" y="168909"/>
                    <a:pt x="117117" y="162850"/>
                    <a:pt x="124954" y="152400"/>
                  </a:cubicBezTo>
                  <a:cubicBezTo>
                    <a:pt x="182121" y="76177"/>
                    <a:pt x="172626" y="92510"/>
                    <a:pt x="194227" y="27710"/>
                  </a:cubicBezTo>
                  <a:lnTo>
                    <a:pt x="166518" y="0"/>
                  </a:ln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4114800" y="5223164"/>
              <a:ext cx="277091" cy="374072"/>
            </a:xfrm>
            <a:custGeom>
              <a:avLst/>
              <a:gdLst>
                <a:gd name="connsiteX0" fmla="*/ 0 w 277091"/>
                <a:gd name="connsiteY0" fmla="*/ 374072 h 374072"/>
                <a:gd name="connsiteX1" fmla="*/ 13855 w 277091"/>
                <a:gd name="connsiteY1" fmla="*/ 304800 h 374072"/>
                <a:gd name="connsiteX2" fmla="*/ 55418 w 277091"/>
                <a:gd name="connsiteY2" fmla="*/ 290945 h 374072"/>
                <a:gd name="connsiteX3" fmla="*/ 96982 w 277091"/>
                <a:gd name="connsiteY3" fmla="*/ 263236 h 374072"/>
                <a:gd name="connsiteX4" fmla="*/ 166255 w 277091"/>
                <a:gd name="connsiteY4" fmla="*/ 193963 h 374072"/>
                <a:gd name="connsiteX5" fmla="*/ 193964 w 277091"/>
                <a:gd name="connsiteY5" fmla="*/ 110836 h 374072"/>
                <a:gd name="connsiteX6" fmla="*/ 277091 w 277091"/>
                <a:gd name="connsiteY6" fmla="*/ 0 h 37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7091" h="374072">
                  <a:moveTo>
                    <a:pt x="0" y="374072"/>
                  </a:moveTo>
                  <a:cubicBezTo>
                    <a:pt x="4618" y="350981"/>
                    <a:pt x="793" y="324393"/>
                    <a:pt x="13855" y="304800"/>
                  </a:cubicBezTo>
                  <a:cubicBezTo>
                    <a:pt x="21956" y="292649"/>
                    <a:pt x="42356" y="297476"/>
                    <a:pt x="55418" y="290945"/>
                  </a:cubicBezTo>
                  <a:cubicBezTo>
                    <a:pt x="70311" y="283498"/>
                    <a:pt x="84451" y="274201"/>
                    <a:pt x="96982" y="263236"/>
                  </a:cubicBezTo>
                  <a:cubicBezTo>
                    <a:pt x="121558" y="241732"/>
                    <a:pt x="166255" y="193963"/>
                    <a:pt x="166255" y="193963"/>
                  </a:cubicBezTo>
                  <a:cubicBezTo>
                    <a:pt x="175491" y="166254"/>
                    <a:pt x="177762" y="135138"/>
                    <a:pt x="193964" y="110836"/>
                  </a:cubicBezTo>
                  <a:cubicBezTo>
                    <a:pt x="256628" y="16841"/>
                    <a:pt x="225834" y="51257"/>
                    <a:pt x="277091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4128655" y="5596739"/>
              <a:ext cx="374072" cy="152897"/>
            </a:xfrm>
            <a:custGeom>
              <a:avLst/>
              <a:gdLst>
                <a:gd name="connsiteX0" fmla="*/ 0 w 374072"/>
                <a:gd name="connsiteY0" fmla="*/ 152897 h 152897"/>
                <a:gd name="connsiteX1" fmla="*/ 124690 w 374072"/>
                <a:gd name="connsiteY1" fmla="*/ 125188 h 152897"/>
                <a:gd name="connsiteX2" fmla="*/ 263236 w 374072"/>
                <a:gd name="connsiteY2" fmla="*/ 42061 h 152897"/>
                <a:gd name="connsiteX3" fmla="*/ 360218 w 374072"/>
                <a:gd name="connsiteY3" fmla="*/ 497 h 152897"/>
                <a:gd name="connsiteX4" fmla="*/ 374072 w 374072"/>
                <a:gd name="connsiteY4" fmla="*/ 497 h 15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72" h="152897">
                  <a:moveTo>
                    <a:pt x="0" y="152897"/>
                  </a:moveTo>
                  <a:cubicBezTo>
                    <a:pt x="1530" y="152591"/>
                    <a:pt x="116302" y="130780"/>
                    <a:pt x="124690" y="125188"/>
                  </a:cubicBezTo>
                  <a:cubicBezTo>
                    <a:pt x="271988" y="26990"/>
                    <a:pt x="117684" y="71172"/>
                    <a:pt x="263236" y="42061"/>
                  </a:cubicBezTo>
                  <a:cubicBezTo>
                    <a:pt x="302886" y="22236"/>
                    <a:pt x="319447" y="10690"/>
                    <a:pt x="360218" y="497"/>
                  </a:cubicBezTo>
                  <a:cubicBezTo>
                    <a:pt x="364698" y="-623"/>
                    <a:pt x="369454" y="497"/>
                    <a:pt x="374072" y="497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 106"/>
            <p:cNvSpPr/>
            <p:nvPr/>
          </p:nvSpPr>
          <p:spPr>
            <a:xfrm>
              <a:off x="4544291" y="5527964"/>
              <a:ext cx="96982" cy="207818"/>
            </a:xfrm>
            <a:custGeom>
              <a:avLst/>
              <a:gdLst>
                <a:gd name="connsiteX0" fmla="*/ 0 w 96982"/>
                <a:gd name="connsiteY0" fmla="*/ 0 h 207818"/>
                <a:gd name="connsiteX1" fmla="*/ 55418 w 96982"/>
                <a:gd name="connsiteY1" fmla="*/ 69272 h 207818"/>
                <a:gd name="connsiteX2" fmla="*/ 69273 w 96982"/>
                <a:gd name="connsiteY2" fmla="*/ 152400 h 207818"/>
                <a:gd name="connsiteX3" fmla="*/ 83127 w 96982"/>
                <a:gd name="connsiteY3" fmla="*/ 193963 h 207818"/>
                <a:gd name="connsiteX4" fmla="*/ 96982 w 96982"/>
                <a:gd name="connsiteY4" fmla="*/ 207818 h 20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982" h="207818">
                  <a:moveTo>
                    <a:pt x="0" y="0"/>
                  </a:moveTo>
                  <a:cubicBezTo>
                    <a:pt x="18473" y="23091"/>
                    <a:pt x="43182" y="42352"/>
                    <a:pt x="55418" y="69272"/>
                  </a:cubicBezTo>
                  <a:cubicBezTo>
                    <a:pt x="67042" y="94846"/>
                    <a:pt x="63179" y="124977"/>
                    <a:pt x="69273" y="152400"/>
                  </a:cubicBezTo>
                  <a:cubicBezTo>
                    <a:pt x="72441" y="166656"/>
                    <a:pt x="76596" y="180901"/>
                    <a:pt x="83127" y="193963"/>
                  </a:cubicBezTo>
                  <a:cubicBezTo>
                    <a:pt x="86048" y="199805"/>
                    <a:pt x="92364" y="203200"/>
                    <a:pt x="96982" y="207818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4973782" y="4100945"/>
              <a:ext cx="318666" cy="983673"/>
            </a:xfrm>
            <a:custGeom>
              <a:avLst/>
              <a:gdLst>
                <a:gd name="connsiteX0" fmla="*/ 0 w 318666"/>
                <a:gd name="connsiteY0" fmla="*/ 0 h 983673"/>
                <a:gd name="connsiteX1" fmla="*/ 69273 w 318666"/>
                <a:gd name="connsiteY1" fmla="*/ 69273 h 983673"/>
                <a:gd name="connsiteX2" fmla="*/ 110836 w 318666"/>
                <a:gd name="connsiteY2" fmla="*/ 96982 h 983673"/>
                <a:gd name="connsiteX3" fmla="*/ 124691 w 318666"/>
                <a:gd name="connsiteY3" fmla="*/ 138546 h 983673"/>
                <a:gd name="connsiteX4" fmla="*/ 124691 w 318666"/>
                <a:gd name="connsiteY4" fmla="*/ 429491 h 983673"/>
                <a:gd name="connsiteX5" fmla="*/ 138545 w 318666"/>
                <a:gd name="connsiteY5" fmla="*/ 498764 h 983673"/>
                <a:gd name="connsiteX6" fmla="*/ 180109 w 318666"/>
                <a:gd name="connsiteY6" fmla="*/ 526473 h 983673"/>
                <a:gd name="connsiteX7" fmla="*/ 221673 w 318666"/>
                <a:gd name="connsiteY7" fmla="*/ 581891 h 983673"/>
                <a:gd name="connsiteX8" fmla="*/ 235527 w 318666"/>
                <a:gd name="connsiteY8" fmla="*/ 623455 h 983673"/>
                <a:gd name="connsiteX9" fmla="*/ 263236 w 318666"/>
                <a:gd name="connsiteY9" fmla="*/ 665019 h 983673"/>
                <a:gd name="connsiteX10" fmla="*/ 290945 w 318666"/>
                <a:gd name="connsiteY10" fmla="*/ 886691 h 983673"/>
                <a:gd name="connsiteX11" fmla="*/ 318654 w 318666"/>
                <a:gd name="connsiteY11" fmla="*/ 983673 h 98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666" h="983673">
                  <a:moveTo>
                    <a:pt x="0" y="0"/>
                  </a:moveTo>
                  <a:cubicBezTo>
                    <a:pt x="23091" y="23091"/>
                    <a:pt x="44697" y="47769"/>
                    <a:pt x="69273" y="69273"/>
                  </a:cubicBezTo>
                  <a:cubicBezTo>
                    <a:pt x="81804" y="80238"/>
                    <a:pt x="100434" y="83980"/>
                    <a:pt x="110836" y="96982"/>
                  </a:cubicBezTo>
                  <a:cubicBezTo>
                    <a:pt x="119959" y="108386"/>
                    <a:pt x="120073" y="124691"/>
                    <a:pt x="124691" y="138546"/>
                  </a:cubicBezTo>
                  <a:cubicBezTo>
                    <a:pt x="98046" y="271770"/>
                    <a:pt x="103930" y="211501"/>
                    <a:pt x="124691" y="429491"/>
                  </a:cubicBezTo>
                  <a:cubicBezTo>
                    <a:pt x="126924" y="452933"/>
                    <a:pt x="126862" y="478318"/>
                    <a:pt x="138545" y="498764"/>
                  </a:cubicBezTo>
                  <a:cubicBezTo>
                    <a:pt x="146806" y="513221"/>
                    <a:pt x="168335" y="514699"/>
                    <a:pt x="180109" y="526473"/>
                  </a:cubicBezTo>
                  <a:cubicBezTo>
                    <a:pt x="196437" y="542801"/>
                    <a:pt x="207818" y="563418"/>
                    <a:pt x="221673" y="581891"/>
                  </a:cubicBezTo>
                  <a:cubicBezTo>
                    <a:pt x="226291" y="595746"/>
                    <a:pt x="228996" y="610393"/>
                    <a:pt x="235527" y="623455"/>
                  </a:cubicBezTo>
                  <a:cubicBezTo>
                    <a:pt x="242973" y="638348"/>
                    <a:pt x="259806" y="648725"/>
                    <a:pt x="263236" y="665019"/>
                  </a:cubicBezTo>
                  <a:cubicBezTo>
                    <a:pt x="278577" y="737887"/>
                    <a:pt x="277624" y="813426"/>
                    <a:pt x="290945" y="886691"/>
                  </a:cubicBezTo>
                  <a:cubicBezTo>
                    <a:pt x="320114" y="1047123"/>
                    <a:pt x="318654" y="929081"/>
                    <a:pt x="318654" y="983673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3962400" y="900545"/>
              <a:ext cx="1066800" cy="2424546"/>
            </a:xfrm>
            <a:custGeom>
              <a:avLst/>
              <a:gdLst>
                <a:gd name="connsiteX0" fmla="*/ 498764 w 1066800"/>
                <a:gd name="connsiteY0" fmla="*/ 2424546 h 2424546"/>
                <a:gd name="connsiteX1" fmla="*/ 471055 w 1066800"/>
                <a:gd name="connsiteY1" fmla="*/ 2244437 h 2424546"/>
                <a:gd name="connsiteX2" fmla="*/ 429491 w 1066800"/>
                <a:gd name="connsiteY2" fmla="*/ 2216728 h 2424546"/>
                <a:gd name="connsiteX3" fmla="*/ 83127 w 1066800"/>
                <a:gd name="connsiteY3" fmla="*/ 2161310 h 2424546"/>
                <a:gd name="connsiteX4" fmla="*/ 41564 w 1066800"/>
                <a:gd name="connsiteY4" fmla="*/ 2078182 h 2424546"/>
                <a:gd name="connsiteX5" fmla="*/ 0 w 1066800"/>
                <a:gd name="connsiteY5" fmla="*/ 1995055 h 2424546"/>
                <a:gd name="connsiteX6" fmla="*/ 41564 w 1066800"/>
                <a:gd name="connsiteY6" fmla="*/ 1828800 h 2424546"/>
                <a:gd name="connsiteX7" fmla="*/ 83127 w 1066800"/>
                <a:gd name="connsiteY7" fmla="*/ 1801091 h 2424546"/>
                <a:gd name="connsiteX8" fmla="*/ 124691 w 1066800"/>
                <a:gd name="connsiteY8" fmla="*/ 1717964 h 2424546"/>
                <a:gd name="connsiteX9" fmla="*/ 138545 w 1066800"/>
                <a:gd name="connsiteY9" fmla="*/ 1676400 h 2424546"/>
                <a:gd name="connsiteX10" fmla="*/ 152400 w 1066800"/>
                <a:gd name="connsiteY10" fmla="*/ 1260764 h 2424546"/>
                <a:gd name="connsiteX11" fmla="*/ 180109 w 1066800"/>
                <a:gd name="connsiteY11" fmla="*/ 1219200 h 2424546"/>
                <a:gd name="connsiteX12" fmla="*/ 193964 w 1066800"/>
                <a:gd name="connsiteY12" fmla="*/ 1163782 h 2424546"/>
                <a:gd name="connsiteX13" fmla="*/ 249382 w 1066800"/>
                <a:gd name="connsiteY13" fmla="*/ 1122219 h 2424546"/>
                <a:gd name="connsiteX14" fmla="*/ 332509 w 1066800"/>
                <a:gd name="connsiteY14" fmla="*/ 1066800 h 2424546"/>
                <a:gd name="connsiteX15" fmla="*/ 374073 w 1066800"/>
                <a:gd name="connsiteY15" fmla="*/ 1039091 h 2424546"/>
                <a:gd name="connsiteX16" fmla="*/ 429491 w 1066800"/>
                <a:gd name="connsiteY16" fmla="*/ 955964 h 2424546"/>
                <a:gd name="connsiteX17" fmla="*/ 471055 w 1066800"/>
                <a:gd name="connsiteY17" fmla="*/ 775855 h 2424546"/>
                <a:gd name="connsiteX18" fmla="*/ 512618 w 1066800"/>
                <a:gd name="connsiteY18" fmla="*/ 734291 h 2424546"/>
                <a:gd name="connsiteX19" fmla="*/ 554182 w 1066800"/>
                <a:gd name="connsiteY19" fmla="*/ 637310 h 2424546"/>
                <a:gd name="connsiteX20" fmla="*/ 568036 w 1066800"/>
                <a:gd name="connsiteY20" fmla="*/ 595746 h 2424546"/>
                <a:gd name="connsiteX21" fmla="*/ 595745 w 1066800"/>
                <a:gd name="connsiteY21" fmla="*/ 554182 h 2424546"/>
                <a:gd name="connsiteX22" fmla="*/ 637309 w 1066800"/>
                <a:gd name="connsiteY22" fmla="*/ 429491 h 2424546"/>
                <a:gd name="connsiteX23" fmla="*/ 651164 w 1066800"/>
                <a:gd name="connsiteY23" fmla="*/ 387928 h 2424546"/>
                <a:gd name="connsiteX24" fmla="*/ 678873 w 1066800"/>
                <a:gd name="connsiteY24" fmla="*/ 346364 h 2424546"/>
                <a:gd name="connsiteX25" fmla="*/ 748145 w 1066800"/>
                <a:gd name="connsiteY25" fmla="*/ 221673 h 2424546"/>
                <a:gd name="connsiteX26" fmla="*/ 775855 w 1066800"/>
                <a:gd name="connsiteY26" fmla="*/ 193964 h 2424546"/>
                <a:gd name="connsiteX27" fmla="*/ 817418 w 1066800"/>
                <a:gd name="connsiteY27" fmla="*/ 180110 h 2424546"/>
                <a:gd name="connsiteX28" fmla="*/ 886691 w 1066800"/>
                <a:gd name="connsiteY28" fmla="*/ 83128 h 2424546"/>
                <a:gd name="connsiteX29" fmla="*/ 969818 w 1066800"/>
                <a:gd name="connsiteY29" fmla="*/ 55419 h 2424546"/>
                <a:gd name="connsiteX30" fmla="*/ 1025236 w 1066800"/>
                <a:gd name="connsiteY30" fmla="*/ 27710 h 2424546"/>
                <a:gd name="connsiteX31" fmla="*/ 1066800 w 1066800"/>
                <a:gd name="connsiteY31" fmla="*/ 0 h 242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66800" h="2424546">
                  <a:moveTo>
                    <a:pt x="498764" y="2424546"/>
                  </a:moveTo>
                  <a:cubicBezTo>
                    <a:pt x="489528" y="2364510"/>
                    <a:pt x="490264" y="2302063"/>
                    <a:pt x="471055" y="2244437"/>
                  </a:cubicBezTo>
                  <a:cubicBezTo>
                    <a:pt x="465789" y="2228640"/>
                    <a:pt x="442283" y="2227388"/>
                    <a:pt x="429491" y="2216728"/>
                  </a:cubicBezTo>
                  <a:cubicBezTo>
                    <a:pt x="292005" y="2102157"/>
                    <a:pt x="532110" y="2181718"/>
                    <a:pt x="83127" y="2161310"/>
                  </a:cubicBezTo>
                  <a:cubicBezTo>
                    <a:pt x="48308" y="2056848"/>
                    <a:pt x="95274" y="2185601"/>
                    <a:pt x="41564" y="2078182"/>
                  </a:cubicBezTo>
                  <a:cubicBezTo>
                    <a:pt x="-15797" y="1963461"/>
                    <a:pt x="79411" y="2114173"/>
                    <a:pt x="0" y="1995055"/>
                  </a:cubicBezTo>
                  <a:cubicBezTo>
                    <a:pt x="7703" y="1925732"/>
                    <a:pt x="-6160" y="1876525"/>
                    <a:pt x="41564" y="1828800"/>
                  </a:cubicBezTo>
                  <a:cubicBezTo>
                    <a:pt x="53338" y="1817026"/>
                    <a:pt x="69273" y="1810327"/>
                    <a:pt x="83127" y="1801091"/>
                  </a:cubicBezTo>
                  <a:cubicBezTo>
                    <a:pt x="117955" y="1696612"/>
                    <a:pt x="70972" y="1825405"/>
                    <a:pt x="124691" y="1717964"/>
                  </a:cubicBezTo>
                  <a:cubicBezTo>
                    <a:pt x="131222" y="1704902"/>
                    <a:pt x="133927" y="1690255"/>
                    <a:pt x="138545" y="1676400"/>
                  </a:cubicBezTo>
                  <a:cubicBezTo>
                    <a:pt x="143163" y="1537855"/>
                    <a:pt x="139850" y="1398817"/>
                    <a:pt x="152400" y="1260764"/>
                  </a:cubicBezTo>
                  <a:cubicBezTo>
                    <a:pt x="153908" y="1244181"/>
                    <a:pt x="173550" y="1234505"/>
                    <a:pt x="180109" y="1219200"/>
                  </a:cubicBezTo>
                  <a:cubicBezTo>
                    <a:pt x="187610" y="1201698"/>
                    <a:pt x="182896" y="1179276"/>
                    <a:pt x="193964" y="1163782"/>
                  </a:cubicBezTo>
                  <a:cubicBezTo>
                    <a:pt x="207385" y="1144992"/>
                    <a:pt x="230465" y="1135461"/>
                    <a:pt x="249382" y="1122219"/>
                  </a:cubicBezTo>
                  <a:cubicBezTo>
                    <a:pt x="276664" y="1103121"/>
                    <a:pt x="304800" y="1085273"/>
                    <a:pt x="332509" y="1066800"/>
                  </a:cubicBezTo>
                  <a:lnTo>
                    <a:pt x="374073" y="1039091"/>
                  </a:lnTo>
                  <a:cubicBezTo>
                    <a:pt x="392546" y="1011382"/>
                    <a:pt x="422960" y="988619"/>
                    <a:pt x="429491" y="955964"/>
                  </a:cubicBezTo>
                  <a:cubicBezTo>
                    <a:pt x="435315" y="926841"/>
                    <a:pt x="462697" y="784213"/>
                    <a:pt x="471055" y="775855"/>
                  </a:cubicBezTo>
                  <a:lnTo>
                    <a:pt x="512618" y="734291"/>
                  </a:lnTo>
                  <a:cubicBezTo>
                    <a:pt x="545115" y="636805"/>
                    <a:pt x="502815" y="757168"/>
                    <a:pt x="554182" y="637310"/>
                  </a:cubicBezTo>
                  <a:cubicBezTo>
                    <a:pt x="559935" y="623887"/>
                    <a:pt x="561505" y="608808"/>
                    <a:pt x="568036" y="595746"/>
                  </a:cubicBezTo>
                  <a:cubicBezTo>
                    <a:pt x="575482" y="580853"/>
                    <a:pt x="588982" y="569398"/>
                    <a:pt x="595745" y="554182"/>
                  </a:cubicBezTo>
                  <a:cubicBezTo>
                    <a:pt x="595759" y="554152"/>
                    <a:pt x="630376" y="450289"/>
                    <a:pt x="637309" y="429491"/>
                  </a:cubicBezTo>
                  <a:cubicBezTo>
                    <a:pt x="641927" y="415637"/>
                    <a:pt x="643063" y="400079"/>
                    <a:pt x="651164" y="387928"/>
                  </a:cubicBezTo>
                  <a:lnTo>
                    <a:pt x="678873" y="346364"/>
                  </a:lnTo>
                  <a:cubicBezTo>
                    <a:pt x="696294" y="294099"/>
                    <a:pt x="700506" y="269311"/>
                    <a:pt x="748145" y="221673"/>
                  </a:cubicBezTo>
                  <a:cubicBezTo>
                    <a:pt x="757382" y="212437"/>
                    <a:pt x="764654" y="200684"/>
                    <a:pt x="775855" y="193964"/>
                  </a:cubicBezTo>
                  <a:cubicBezTo>
                    <a:pt x="788378" y="186451"/>
                    <a:pt x="803564" y="184728"/>
                    <a:pt x="817418" y="180110"/>
                  </a:cubicBezTo>
                  <a:cubicBezTo>
                    <a:pt x="835673" y="143600"/>
                    <a:pt x="847804" y="104732"/>
                    <a:pt x="886691" y="83128"/>
                  </a:cubicBezTo>
                  <a:cubicBezTo>
                    <a:pt x="912223" y="68944"/>
                    <a:pt x="943694" y="68481"/>
                    <a:pt x="969818" y="55419"/>
                  </a:cubicBezTo>
                  <a:cubicBezTo>
                    <a:pt x="988291" y="46183"/>
                    <a:pt x="1007304" y="37957"/>
                    <a:pt x="1025236" y="27710"/>
                  </a:cubicBezTo>
                  <a:cubicBezTo>
                    <a:pt x="1039693" y="19449"/>
                    <a:pt x="1066800" y="0"/>
                    <a:pt x="1066800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 109"/>
            <p:cNvSpPr/>
            <p:nvPr/>
          </p:nvSpPr>
          <p:spPr>
            <a:xfrm>
              <a:off x="5486315" y="4336473"/>
              <a:ext cx="180194" cy="1233054"/>
            </a:xfrm>
            <a:custGeom>
              <a:avLst/>
              <a:gdLst>
                <a:gd name="connsiteX0" fmla="*/ 180194 w 180194"/>
                <a:gd name="connsiteY0" fmla="*/ 1233054 h 1233054"/>
                <a:gd name="connsiteX1" fmla="*/ 152485 w 180194"/>
                <a:gd name="connsiteY1" fmla="*/ 1149927 h 1233054"/>
                <a:gd name="connsiteX2" fmla="*/ 124776 w 180194"/>
                <a:gd name="connsiteY2" fmla="*/ 1108363 h 1233054"/>
                <a:gd name="connsiteX3" fmla="*/ 97067 w 180194"/>
                <a:gd name="connsiteY3" fmla="*/ 900545 h 1233054"/>
                <a:gd name="connsiteX4" fmla="*/ 69358 w 180194"/>
                <a:gd name="connsiteY4" fmla="*/ 734291 h 1233054"/>
                <a:gd name="connsiteX5" fmla="*/ 55503 w 180194"/>
                <a:gd name="connsiteY5" fmla="*/ 623454 h 1233054"/>
                <a:gd name="connsiteX6" fmla="*/ 27794 w 180194"/>
                <a:gd name="connsiteY6" fmla="*/ 581891 h 1233054"/>
                <a:gd name="connsiteX7" fmla="*/ 85 w 180194"/>
                <a:gd name="connsiteY7" fmla="*/ 471054 h 1233054"/>
                <a:gd name="connsiteX8" fmla="*/ 41649 w 180194"/>
                <a:gd name="connsiteY8" fmla="*/ 235527 h 1233054"/>
                <a:gd name="connsiteX9" fmla="*/ 55503 w 180194"/>
                <a:gd name="connsiteY9" fmla="*/ 96982 h 1233054"/>
                <a:gd name="connsiteX10" fmla="*/ 69358 w 180194"/>
                <a:gd name="connsiteY10" fmla="*/ 55418 h 1233054"/>
                <a:gd name="connsiteX11" fmla="*/ 97067 w 180194"/>
                <a:gd name="connsiteY11" fmla="*/ 0 h 1233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194" h="1233054">
                  <a:moveTo>
                    <a:pt x="180194" y="1233054"/>
                  </a:moveTo>
                  <a:cubicBezTo>
                    <a:pt x="170958" y="1205345"/>
                    <a:pt x="164347" y="1176617"/>
                    <a:pt x="152485" y="1149927"/>
                  </a:cubicBezTo>
                  <a:cubicBezTo>
                    <a:pt x="145722" y="1134711"/>
                    <a:pt x="128388" y="1124618"/>
                    <a:pt x="124776" y="1108363"/>
                  </a:cubicBezTo>
                  <a:cubicBezTo>
                    <a:pt x="109616" y="1040141"/>
                    <a:pt x="107309" y="969676"/>
                    <a:pt x="97067" y="900545"/>
                  </a:cubicBezTo>
                  <a:cubicBezTo>
                    <a:pt x="88834" y="844969"/>
                    <a:pt x="76327" y="790040"/>
                    <a:pt x="69358" y="734291"/>
                  </a:cubicBezTo>
                  <a:cubicBezTo>
                    <a:pt x="64740" y="697345"/>
                    <a:pt x="65300" y="659375"/>
                    <a:pt x="55503" y="623454"/>
                  </a:cubicBezTo>
                  <a:cubicBezTo>
                    <a:pt x="51122" y="607390"/>
                    <a:pt x="37030" y="595745"/>
                    <a:pt x="27794" y="581891"/>
                  </a:cubicBezTo>
                  <a:cubicBezTo>
                    <a:pt x="17805" y="551922"/>
                    <a:pt x="-1435" y="499928"/>
                    <a:pt x="85" y="471054"/>
                  </a:cubicBezTo>
                  <a:cubicBezTo>
                    <a:pt x="7528" y="329625"/>
                    <a:pt x="12134" y="324070"/>
                    <a:pt x="41649" y="235527"/>
                  </a:cubicBezTo>
                  <a:cubicBezTo>
                    <a:pt x="46267" y="189345"/>
                    <a:pt x="48446" y="142854"/>
                    <a:pt x="55503" y="96982"/>
                  </a:cubicBezTo>
                  <a:cubicBezTo>
                    <a:pt x="57724" y="82548"/>
                    <a:pt x="63605" y="68841"/>
                    <a:pt x="69358" y="55418"/>
                  </a:cubicBezTo>
                  <a:cubicBezTo>
                    <a:pt x="77494" y="36435"/>
                    <a:pt x="97067" y="0"/>
                    <a:pt x="97067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6317673" y="180109"/>
              <a:ext cx="124744" cy="858982"/>
            </a:xfrm>
            <a:custGeom>
              <a:avLst/>
              <a:gdLst>
                <a:gd name="connsiteX0" fmla="*/ 0 w 124744"/>
                <a:gd name="connsiteY0" fmla="*/ 0 h 858982"/>
                <a:gd name="connsiteX1" fmla="*/ 27709 w 124744"/>
                <a:gd name="connsiteY1" fmla="*/ 277091 h 858982"/>
                <a:gd name="connsiteX2" fmla="*/ 55418 w 124744"/>
                <a:gd name="connsiteY2" fmla="*/ 318655 h 858982"/>
                <a:gd name="connsiteX3" fmla="*/ 83127 w 124744"/>
                <a:gd name="connsiteY3" fmla="*/ 401782 h 858982"/>
                <a:gd name="connsiteX4" fmla="*/ 96982 w 124744"/>
                <a:gd name="connsiteY4" fmla="*/ 443346 h 858982"/>
                <a:gd name="connsiteX5" fmla="*/ 110836 w 124744"/>
                <a:gd name="connsiteY5" fmla="*/ 554182 h 858982"/>
                <a:gd name="connsiteX6" fmla="*/ 124691 w 124744"/>
                <a:gd name="connsiteY6" fmla="*/ 595746 h 858982"/>
                <a:gd name="connsiteX7" fmla="*/ 96982 w 124744"/>
                <a:gd name="connsiteY7" fmla="*/ 803564 h 858982"/>
                <a:gd name="connsiteX8" fmla="*/ 124691 w 124744"/>
                <a:gd name="connsiteY8" fmla="*/ 858982 h 85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44" h="858982">
                  <a:moveTo>
                    <a:pt x="0" y="0"/>
                  </a:moveTo>
                  <a:cubicBezTo>
                    <a:pt x="714" y="9280"/>
                    <a:pt x="13823" y="230804"/>
                    <a:pt x="27709" y="277091"/>
                  </a:cubicBezTo>
                  <a:cubicBezTo>
                    <a:pt x="32494" y="293040"/>
                    <a:pt x="46182" y="304800"/>
                    <a:pt x="55418" y="318655"/>
                  </a:cubicBezTo>
                  <a:lnTo>
                    <a:pt x="83127" y="401782"/>
                  </a:lnTo>
                  <a:lnTo>
                    <a:pt x="96982" y="443346"/>
                  </a:lnTo>
                  <a:cubicBezTo>
                    <a:pt x="101600" y="480291"/>
                    <a:pt x="104176" y="517550"/>
                    <a:pt x="110836" y="554182"/>
                  </a:cubicBezTo>
                  <a:cubicBezTo>
                    <a:pt x="113448" y="568551"/>
                    <a:pt x="124691" y="581142"/>
                    <a:pt x="124691" y="595746"/>
                  </a:cubicBezTo>
                  <a:cubicBezTo>
                    <a:pt x="124691" y="731348"/>
                    <a:pt x="124464" y="721115"/>
                    <a:pt x="96982" y="803564"/>
                  </a:cubicBezTo>
                  <a:cubicBezTo>
                    <a:pt x="127253" y="848970"/>
                    <a:pt x="124691" y="828476"/>
                    <a:pt x="124691" y="858982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 111"/>
            <p:cNvSpPr/>
            <p:nvPr/>
          </p:nvSpPr>
          <p:spPr>
            <a:xfrm>
              <a:off x="5597236" y="997527"/>
              <a:ext cx="845128" cy="3283528"/>
            </a:xfrm>
            <a:custGeom>
              <a:avLst/>
              <a:gdLst>
                <a:gd name="connsiteX0" fmla="*/ 0 w 845128"/>
                <a:gd name="connsiteY0" fmla="*/ 3283528 h 3283528"/>
                <a:gd name="connsiteX1" fmla="*/ 69273 w 845128"/>
                <a:gd name="connsiteY1" fmla="*/ 3241964 h 3283528"/>
                <a:gd name="connsiteX2" fmla="*/ 110837 w 845128"/>
                <a:gd name="connsiteY2" fmla="*/ 3214255 h 3283528"/>
                <a:gd name="connsiteX3" fmla="*/ 180109 w 845128"/>
                <a:gd name="connsiteY3" fmla="*/ 3158837 h 3283528"/>
                <a:gd name="connsiteX4" fmla="*/ 207819 w 845128"/>
                <a:gd name="connsiteY4" fmla="*/ 3131128 h 3283528"/>
                <a:gd name="connsiteX5" fmla="*/ 263237 w 845128"/>
                <a:gd name="connsiteY5" fmla="*/ 3048000 h 3283528"/>
                <a:gd name="connsiteX6" fmla="*/ 304800 w 845128"/>
                <a:gd name="connsiteY6" fmla="*/ 3006437 h 3283528"/>
                <a:gd name="connsiteX7" fmla="*/ 443346 w 845128"/>
                <a:gd name="connsiteY7" fmla="*/ 2964873 h 3283528"/>
                <a:gd name="connsiteX8" fmla="*/ 498764 w 845128"/>
                <a:gd name="connsiteY8" fmla="*/ 2881746 h 3283528"/>
                <a:gd name="connsiteX9" fmla="*/ 429491 w 845128"/>
                <a:gd name="connsiteY9" fmla="*/ 2673928 h 3283528"/>
                <a:gd name="connsiteX10" fmla="*/ 415637 w 845128"/>
                <a:gd name="connsiteY10" fmla="*/ 2618509 h 3283528"/>
                <a:gd name="connsiteX11" fmla="*/ 387928 w 845128"/>
                <a:gd name="connsiteY11" fmla="*/ 2576946 h 3283528"/>
                <a:gd name="connsiteX12" fmla="*/ 401782 w 845128"/>
                <a:gd name="connsiteY12" fmla="*/ 2507673 h 3283528"/>
                <a:gd name="connsiteX13" fmla="*/ 415637 w 845128"/>
                <a:gd name="connsiteY13" fmla="*/ 2466109 h 3283528"/>
                <a:gd name="connsiteX14" fmla="*/ 429491 w 845128"/>
                <a:gd name="connsiteY14" fmla="*/ 2410691 h 3283528"/>
                <a:gd name="connsiteX15" fmla="*/ 443346 w 845128"/>
                <a:gd name="connsiteY15" fmla="*/ 2286000 h 3283528"/>
                <a:gd name="connsiteX16" fmla="*/ 429491 w 845128"/>
                <a:gd name="connsiteY16" fmla="*/ 2133600 h 3283528"/>
                <a:gd name="connsiteX17" fmla="*/ 415637 w 845128"/>
                <a:gd name="connsiteY17" fmla="*/ 2092037 h 3283528"/>
                <a:gd name="connsiteX18" fmla="*/ 401782 w 845128"/>
                <a:gd name="connsiteY18" fmla="*/ 2036618 h 3283528"/>
                <a:gd name="connsiteX19" fmla="*/ 387928 w 845128"/>
                <a:gd name="connsiteY19" fmla="*/ 1801091 h 3283528"/>
                <a:gd name="connsiteX20" fmla="*/ 346364 w 845128"/>
                <a:gd name="connsiteY20" fmla="*/ 1690255 h 3283528"/>
                <a:gd name="connsiteX21" fmla="*/ 332509 w 845128"/>
                <a:gd name="connsiteY21" fmla="*/ 1648691 h 3283528"/>
                <a:gd name="connsiteX22" fmla="*/ 346364 w 845128"/>
                <a:gd name="connsiteY22" fmla="*/ 1330037 h 3283528"/>
                <a:gd name="connsiteX23" fmla="*/ 374073 w 845128"/>
                <a:gd name="connsiteY23" fmla="*/ 1246909 h 3283528"/>
                <a:gd name="connsiteX24" fmla="*/ 387928 w 845128"/>
                <a:gd name="connsiteY24" fmla="*/ 1205346 h 3283528"/>
                <a:gd name="connsiteX25" fmla="*/ 429491 w 845128"/>
                <a:gd name="connsiteY25" fmla="*/ 1191491 h 3283528"/>
                <a:gd name="connsiteX26" fmla="*/ 457200 w 845128"/>
                <a:gd name="connsiteY26" fmla="*/ 1149928 h 3283528"/>
                <a:gd name="connsiteX27" fmla="*/ 498764 w 845128"/>
                <a:gd name="connsiteY27" fmla="*/ 1136073 h 3283528"/>
                <a:gd name="connsiteX28" fmla="*/ 609600 w 845128"/>
                <a:gd name="connsiteY28" fmla="*/ 1122218 h 3283528"/>
                <a:gd name="connsiteX29" fmla="*/ 651164 w 845128"/>
                <a:gd name="connsiteY29" fmla="*/ 1108364 h 3283528"/>
                <a:gd name="connsiteX30" fmla="*/ 706582 w 845128"/>
                <a:gd name="connsiteY30" fmla="*/ 1025237 h 3283528"/>
                <a:gd name="connsiteX31" fmla="*/ 734291 w 845128"/>
                <a:gd name="connsiteY31" fmla="*/ 886691 h 3283528"/>
                <a:gd name="connsiteX32" fmla="*/ 748146 w 845128"/>
                <a:gd name="connsiteY32" fmla="*/ 845128 h 3283528"/>
                <a:gd name="connsiteX33" fmla="*/ 775855 w 845128"/>
                <a:gd name="connsiteY33" fmla="*/ 803564 h 3283528"/>
                <a:gd name="connsiteX34" fmla="*/ 789709 w 845128"/>
                <a:gd name="connsiteY34" fmla="*/ 762000 h 3283528"/>
                <a:gd name="connsiteX35" fmla="*/ 803564 w 845128"/>
                <a:gd name="connsiteY35" fmla="*/ 678873 h 3283528"/>
                <a:gd name="connsiteX36" fmla="*/ 817419 w 845128"/>
                <a:gd name="connsiteY36" fmla="*/ 609600 h 3283528"/>
                <a:gd name="connsiteX37" fmla="*/ 803564 w 845128"/>
                <a:gd name="connsiteY37" fmla="*/ 415637 h 3283528"/>
                <a:gd name="connsiteX38" fmla="*/ 775855 w 845128"/>
                <a:gd name="connsiteY38" fmla="*/ 374073 h 3283528"/>
                <a:gd name="connsiteX39" fmla="*/ 762000 w 845128"/>
                <a:gd name="connsiteY39" fmla="*/ 304800 h 3283528"/>
                <a:gd name="connsiteX40" fmla="*/ 789709 w 845128"/>
                <a:gd name="connsiteY40" fmla="*/ 96982 h 3283528"/>
                <a:gd name="connsiteX41" fmla="*/ 817419 w 845128"/>
                <a:gd name="connsiteY41" fmla="*/ 41564 h 3283528"/>
                <a:gd name="connsiteX42" fmla="*/ 845128 w 845128"/>
                <a:gd name="connsiteY42" fmla="*/ 0 h 328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45128" h="3283528">
                  <a:moveTo>
                    <a:pt x="0" y="3283528"/>
                  </a:moveTo>
                  <a:cubicBezTo>
                    <a:pt x="23091" y="3269673"/>
                    <a:pt x="46438" y="3256236"/>
                    <a:pt x="69273" y="3241964"/>
                  </a:cubicBezTo>
                  <a:cubicBezTo>
                    <a:pt x="83393" y="3233139"/>
                    <a:pt x="99063" y="3226029"/>
                    <a:pt x="110837" y="3214255"/>
                  </a:cubicBezTo>
                  <a:cubicBezTo>
                    <a:pt x="173504" y="3151588"/>
                    <a:pt x="99194" y="3185808"/>
                    <a:pt x="180109" y="3158837"/>
                  </a:cubicBezTo>
                  <a:cubicBezTo>
                    <a:pt x="189346" y="3149601"/>
                    <a:pt x="199982" y="3141578"/>
                    <a:pt x="207819" y="3131128"/>
                  </a:cubicBezTo>
                  <a:cubicBezTo>
                    <a:pt x="227800" y="3104486"/>
                    <a:pt x="239689" y="3071548"/>
                    <a:pt x="263237" y="3048000"/>
                  </a:cubicBezTo>
                  <a:cubicBezTo>
                    <a:pt x="277091" y="3034146"/>
                    <a:pt x="287673" y="3015952"/>
                    <a:pt x="304800" y="3006437"/>
                  </a:cubicBezTo>
                  <a:cubicBezTo>
                    <a:pt x="332395" y="2991107"/>
                    <a:pt x="407571" y="2973817"/>
                    <a:pt x="443346" y="2964873"/>
                  </a:cubicBezTo>
                  <a:cubicBezTo>
                    <a:pt x="461819" y="2937164"/>
                    <a:pt x="506841" y="2914054"/>
                    <a:pt x="498764" y="2881746"/>
                  </a:cubicBezTo>
                  <a:cubicBezTo>
                    <a:pt x="453162" y="2699337"/>
                    <a:pt x="488887" y="2763021"/>
                    <a:pt x="429491" y="2673928"/>
                  </a:cubicBezTo>
                  <a:cubicBezTo>
                    <a:pt x="424873" y="2655455"/>
                    <a:pt x="423138" y="2636011"/>
                    <a:pt x="415637" y="2618509"/>
                  </a:cubicBezTo>
                  <a:cubicBezTo>
                    <a:pt x="409078" y="2603204"/>
                    <a:pt x="389993" y="2593468"/>
                    <a:pt x="387928" y="2576946"/>
                  </a:cubicBezTo>
                  <a:cubicBezTo>
                    <a:pt x="385007" y="2553580"/>
                    <a:pt x="396071" y="2530518"/>
                    <a:pt x="401782" y="2507673"/>
                  </a:cubicBezTo>
                  <a:cubicBezTo>
                    <a:pt x="405324" y="2493505"/>
                    <a:pt x="411625" y="2480151"/>
                    <a:pt x="415637" y="2466109"/>
                  </a:cubicBezTo>
                  <a:cubicBezTo>
                    <a:pt x="420868" y="2447800"/>
                    <a:pt x="424873" y="2429164"/>
                    <a:pt x="429491" y="2410691"/>
                  </a:cubicBezTo>
                  <a:cubicBezTo>
                    <a:pt x="434109" y="2369127"/>
                    <a:pt x="443346" y="2327819"/>
                    <a:pt x="443346" y="2286000"/>
                  </a:cubicBezTo>
                  <a:cubicBezTo>
                    <a:pt x="443346" y="2234991"/>
                    <a:pt x="436705" y="2184097"/>
                    <a:pt x="429491" y="2133600"/>
                  </a:cubicBezTo>
                  <a:cubicBezTo>
                    <a:pt x="427426" y="2119143"/>
                    <a:pt x="419649" y="2106079"/>
                    <a:pt x="415637" y="2092037"/>
                  </a:cubicBezTo>
                  <a:cubicBezTo>
                    <a:pt x="410406" y="2073728"/>
                    <a:pt x="406400" y="2055091"/>
                    <a:pt x="401782" y="2036618"/>
                  </a:cubicBezTo>
                  <a:cubicBezTo>
                    <a:pt x="397164" y="1958109"/>
                    <a:pt x="395384" y="1879381"/>
                    <a:pt x="387928" y="1801091"/>
                  </a:cubicBezTo>
                  <a:cubicBezTo>
                    <a:pt x="382715" y="1746358"/>
                    <a:pt x="367781" y="1740228"/>
                    <a:pt x="346364" y="1690255"/>
                  </a:cubicBezTo>
                  <a:cubicBezTo>
                    <a:pt x="340611" y="1676832"/>
                    <a:pt x="337127" y="1662546"/>
                    <a:pt x="332509" y="1648691"/>
                  </a:cubicBezTo>
                  <a:cubicBezTo>
                    <a:pt x="337127" y="1542473"/>
                    <a:pt x="335424" y="1435791"/>
                    <a:pt x="346364" y="1330037"/>
                  </a:cubicBezTo>
                  <a:cubicBezTo>
                    <a:pt x="349370" y="1300984"/>
                    <a:pt x="364836" y="1274618"/>
                    <a:pt x="374073" y="1246909"/>
                  </a:cubicBezTo>
                  <a:cubicBezTo>
                    <a:pt x="378691" y="1233055"/>
                    <a:pt x="374074" y="1209964"/>
                    <a:pt x="387928" y="1205346"/>
                  </a:cubicBezTo>
                  <a:lnTo>
                    <a:pt x="429491" y="1191491"/>
                  </a:lnTo>
                  <a:cubicBezTo>
                    <a:pt x="438727" y="1177637"/>
                    <a:pt x="444198" y="1160330"/>
                    <a:pt x="457200" y="1149928"/>
                  </a:cubicBezTo>
                  <a:cubicBezTo>
                    <a:pt x="468604" y="1140805"/>
                    <a:pt x="484395" y="1138686"/>
                    <a:pt x="498764" y="1136073"/>
                  </a:cubicBezTo>
                  <a:cubicBezTo>
                    <a:pt x="535396" y="1129412"/>
                    <a:pt x="572655" y="1126836"/>
                    <a:pt x="609600" y="1122218"/>
                  </a:cubicBezTo>
                  <a:cubicBezTo>
                    <a:pt x="623455" y="1117600"/>
                    <a:pt x="640837" y="1118691"/>
                    <a:pt x="651164" y="1108364"/>
                  </a:cubicBezTo>
                  <a:cubicBezTo>
                    <a:pt x="674712" y="1084816"/>
                    <a:pt x="706582" y="1025237"/>
                    <a:pt x="706582" y="1025237"/>
                  </a:cubicBezTo>
                  <a:cubicBezTo>
                    <a:pt x="717467" y="959928"/>
                    <a:pt x="717759" y="944553"/>
                    <a:pt x="734291" y="886691"/>
                  </a:cubicBezTo>
                  <a:cubicBezTo>
                    <a:pt x="738303" y="872649"/>
                    <a:pt x="741615" y="858190"/>
                    <a:pt x="748146" y="845128"/>
                  </a:cubicBezTo>
                  <a:cubicBezTo>
                    <a:pt x="755593" y="830235"/>
                    <a:pt x="766619" y="817419"/>
                    <a:pt x="775855" y="803564"/>
                  </a:cubicBezTo>
                  <a:cubicBezTo>
                    <a:pt x="780473" y="789709"/>
                    <a:pt x="786541" y="776256"/>
                    <a:pt x="789709" y="762000"/>
                  </a:cubicBezTo>
                  <a:cubicBezTo>
                    <a:pt x="795803" y="734578"/>
                    <a:pt x="798539" y="706511"/>
                    <a:pt x="803564" y="678873"/>
                  </a:cubicBezTo>
                  <a:cubicBezTo>
                    <a:pt x="807777" y="655705"/>
                    <a:pt x="812801" y="632691"/>
                    <a:pt x="817419" y="609600"/>
                  </a:cubicBezTo>
                  <a:cubicBezTo>
                    <a:pt x="812801" y="544946"/>
                    <a:pt x="814829" y="479470"/>
                    <a:pt x="803564" y="415637"/>
                  </a:cubicBezTo>
                  <a:cubicBezTo>
                    <a:pt x="800670" y="399239"/>
                    <a:pt x="781702" y="389664"/>
                    <a:pt x="775855" y="374073"/>
                  </a:cubicBezTo>
                  <a:cubicBezTo>
                    <a:pt x="767587" y="352024"/>
                    <a:pt x="766618" y="327891"/>
                    <a:pt x="762000" y="304800"/>
                  </a:cubicBezTo>
                  <a:cubicBezTo>
                    <a:pt x="766336" y="257103"/>
                    <a:pt x="767681" y="155724"/>
                    <a:pt x="789709" y="96982"/>
                  </a:cubicBezTo>
                  <a:cubicBezTo>
                    <a:pt x="796961" y="77644"/>
                    <a:pt x="807172" y="59496"/>
                    <a:pt x="817419" y="41564"/>
                  </a:cubicBezTo>
                  <a:cubicBezTo>
                    <a:pt x="825680" y="27107"/>
                    <a:pt x="845128" y="0"/>
                    <a:pt x="845128" y="0"/>
                  </a:cubicBezTo>
                </a:path>
              </a:pathLst>
            </a:cu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3" name="AutoShape 4"/>
          <p:cNvSpPr>
            <a:spLocks noChangeArrowheads="1"/>
          </p:cNvSpPr>
          <p:nvPr/>
        </p:nvSpPr>
        <p:spPr bwMode="auto">
          <a:xfrm>
            <a:off x="4799783" y="4457708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4" name="AutoShape 4"/>
          <p:cNvSpPr>
            <a:spLocks noChangeArrowheads="1"/>
          </p:cNvSpPr>
          <p:nvPr/>
        </p:nvSpPr>
        <p:spPr bwMode="auto">
          <a:xfrm>
            <a:off x="5540429" y="2176077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5" name="AutoShape 4"/>
          <p:cNvSpPr>
            <a:spLocks noChangeArrowheads="1"/>
          </p:cNvSpPr>
          <p:nvPr/>
        </p:nvSpPr>
        <p:spPr bwMode="auto">
          <a:xfrm>
            <a:off x="4629205" y="449766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" name="AutoShape 4"/>
          <p:cNvSpPr>
            <a:spLocks noChangeArrowheads="1"/>
          </p:cNvSpPr>
          <p:nvPr/>
        </p:nvSpPr>
        <p:spPr bwMode="auto">
          <a:xfrm>
            <a:off x="4651314" y="3759480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Line Callout 2 (Border and Accent Bar) 130"/>
          <p:cNvSpPr/>
          <p:nvPr/>
        </p:nvSpPr>
        <p:spPr>
          <a:xfrm>
            <a:off x="7239000" y="5065693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183003"/>
              <a:gd name="adj6" fmla="val -176313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Shwegyin</a:t>
            </a:r>
            <a:r>
              <a:rPr lang="en-US" sz="900" dirty="0">
                <a:solidFill>
                  <a:schemeClr val="bg1"/>
                </a:solidFill>
                <a:latin typeface="Myanmar3" panose="02020603050405020304" pitchFamily="18" charset="0"/>
                <a:cs typeface="Myanmar3" pitchFamily="18" charset="0"/>
              </a:rPr>
              <a:t> </a:t>
            </a:r>
            <a:r>
              <a:rPr lang="en-US" sz="900" b="1" dirty="0" smtClean="0">
                <a:solidFill>
                  <a:schemeClr val="bg1"/>
                </a:solidFill>
                <a:latin typeface="Myanmar3" panose="02020603050405020304" pitchFamily="18" charset="0"/>
                <a:cs typeface="Myanmar3" pitchFamily="18" charset="0"/>
              </a:rPr>
              <a:t>Dam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38" name="AutoShape 4"/>
          <p:cNvSpPr>
            <a:spLocks noChangeArrowheads="1"/>
          </p:cNvSpPr>
          <p:nvPr/>
        </p:nvSpPr>
        <p:spPr bwMode="auto">
          <a:xfrm>
            <a:off x="4885504" y="5088213"/>
            <a:ext cx="146362" cy="112445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0" name="Line Callout 2 (Border and Accent Bar) 139"/>
          <p:cNvSpPr/>
          <p:nvPr/>
        </p:nvSpPr>
        <p:spPr>
          <a:xfrm>
            <a:off x="1324084" y="4354443"/>
            <a:ext cx="1182470" cy="362255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308757"/>
              <a:gd name="adj6" fmla="val 282623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Kun </a:t>
            </a:r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Chaung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Dam</a:t>
            </a:r>
          </a:p>
          <a:p>
            <a:pPr algn="ctr"/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42" name="Line Callout 2 (Border and Accent Bar) 141"/>
          <p:cNvSpPr/>
          <p:nvPr/>
        </p:nvSpPr>
        <p:spPr>
          <a:xfrm>
            <a:off x="1324084" y="5135455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195224"/>
              <a:gd name="adj6" fmla="val 293562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Zaungtu</a:t>
            </a:r>
            <a:r>
              <a:rPr lang="en-US" sz="900" b="1" dirty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Dam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43" name="AutoShape 4"/>
          <p:cNvSpPr>
            <a:spLocks noChangeArrowheads="1"/>
          </p:cNvSpPr>
          <p:nvPr/>
        </p:nvSpPr>
        <p:spPr bwMode="auto">
          <a:xfrm>
            <a:off x="5053969" y="5655267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0" name="AutoShape 4"/>
          <p:cNvSpPr>
            <a:spLocks noChangeArrowheads="1"/>
          </p:cNvSpPr>
          <p:nvPr/>
        </p:nvSpPr>
        <p:spPr bwMode="auto">
          <a:xfrm>
            <a:off x="4778845" y="396213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>
            <a:off x="1371600" y="609600"/>
            <a:ext cx="7391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itle 1"/>
          <p:cNvSpPr txBox="1">
            <a:spLocks/>
          </p:cNvSpPr>
          <p:nvPr/>
        </p:nvSpPr>
        <p:spPr>
          <a:xfrm>
            <a:off x="1219200" y="0"/>
            <a:ext cx="7924800" cy="5334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altLang="en-US" sz="30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Existing Hydropower Plants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00350" y="4653150"/>
            <a:ext cx="151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(2019-2021)</a:t>
            </a:r>
            <a:endParaRPr lang="en-US" dirty="0"/>
          </a:p>
        </p:txBody>
      </p:sp>
      <p:sp>
        <p:nvSpPr>
          <p:cNvPr id="154" name="TextBox 153"/>
          <p:cNvSpPr txBox="1"/>
          <p:nvPr/>
        </p:nvSpPr>
        <p:spPr>
          <a:xfrm>
            <a:off x="1271649" y="5526823"/>
            <a:ext cx="151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(2018-2020)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7070710" y="5457833"/>
            <a:ext cx="151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(2020-2022)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4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72289"/>
            <a:ext cx="4267201" cy="317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684" y="3610304"/>
            <a:ext cx="4191000" cy="309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:\ \FB_IMG_14896622455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09537"/>
            <a:ext cx="4495800" cy="337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200" y="986438"/>
            <a:ext cx="4572000" cy="1118255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Water Shed Area of Existing Power Plants</a:t>
            </a:r>
            <a:endParaRPr lang="en-US" sz="2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499341"/>
            <a:ext cx="1277006" cy="56938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400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Yeywa</a:t>
            </a:r>
            <a:endParaRPr lang="en-US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50828" y="109537"/>
            <a:ext cx="1277006" cy="605294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K</a:t>
            </a:r>
            <a:r>
              <a:rPr lang="en-US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un</a:t>
            </a:r>
            <a:endParaRPr lang="en-US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0" y="-4343400"/>
            <a:ext cx="1277006" cy="605294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K</a:t>
            </a:r>
            <a:r>
              <a:rPr lang="en-US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un</a:t>
            </a:r>
            <a:endParaRPr lang="en-US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84684" y="3644150"/>
            <a:ext cx="2354316" cy="56938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Upper </a:t>
            </a:r>
            <a:r>
              <a:rPr lang="en-US" sz="2400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Paunglhng</a:t>
            </a:r>
            <a:endParaRPr lang="en-US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85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3" descr="H:\ \inde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127443"/>
            <a:ext cx="3581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/>
          <p:cNvSpPr/>
          <p:nvPr/>
        </p:nvSpPr>
        <p:spPr>
          <a:xfrm>
            <a:off x="4381500" y="2346643"/>
            <a:ext cx="609600" cy="304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23559" name="Picture 2" descr="H:\ \FB_IMG_14896622455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92530"/>
            <a:ext cx="3829050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256480"/>
            <a:ext cx="9144000" cy="605294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Floating Solar  Pilot  Project</a:t>
            </a:r>
            <a:endParaRPr lang="en-US" sz="2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030328"/>
            <a:ext cx="9144000" cy="29038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 algn="just">
              <a:lnSpc>
                <a:spcPct val="145000"/>
              </a:lnSpc>
              <a:buFont typeface="Wingdings" pitchFamily="2" charset="2"/>
              <a:buChar char="v"/>
              <a:tabLst>
                <a:tab pos="2743200" algn="l"/>
                <a:tab pos="3208338" algn="l"/>
              </a:tabLst>
            </a:pPr>
            <a:r>
              <a:rPr lang="en-US" b="1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Location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-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dirty="0" err="1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Phyu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Township, </a:t>
            </a:r>
            <a:r>
              <a:rPr lang="en-US" dirty="0" err="1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Bago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Region</a:t>
            </a:r>
          </a:p>
          <a:p>
            <a:pPr marL="457200" indent="-457200" algn="just">
              <a:lnSpc>
                <a:spcPct val="145000"/>
              </a:lnSpc>
              <a:buFont typeface="Wingdings" pitchFamily="2" charset="2"/>
              <a:buChar char="v"/>
              <a:tabLst>
                <a:tab pos="2743200" algn="l"/>
                <a:tab pos="3208338" algn="l"/>
              </a:tabLst>
            </a:pPr>
            <a:r>
              <a:rPr lang="en-US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Dam Type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-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Rock fill Dam</a:t>
            </a:r>
            <a:endParaRPr lang="en-US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45000"/>
              </a:lnSpc>
              <a:buFont typeface="Wingdings" pitchFamily="2" charset="2"/>
              <a:buChar char="v"/>
              <a:tabLst>
                <a:tab pos="2743200" algn="l"/>
                <a:tab pos="3208338" algn="l"/>
              </a:tabLst>
            </a:pPr>
            <a:r>
              <a:rPr lang="en-US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Annual rain fall</a:t>
            </a:r>
            <a:r>
              <a:rPr lang="en-US" b="1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2500mm</a:t>
            </a:r>
            <a:endParaRPr lang="en-US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45000"/>
              </a:lnSpc>
              <a:buFont typeface="Wingdings" pitchFamily="2" charset="2"/>
              <a:buChar char="v"/>
              <a:tabLst>
                <a:tab pos="2743200" algn="l"/>
                <a:tab pos="3208338" algn="l"/>
              </a:tabLst>
            </a:pPr>
            <a:r>
              <a:rPr lang="en-US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Storage Capacity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-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1190 </a:t>
            </a:r>
            <a:r>
              <a:rPr lang="en-US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milliom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Acre/</a:t>
            </a:r>
            <a:r>
              <a:rPr lang="en-US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ft</a:t>
            </a:r>
            <a:endParaRPr lang="en-US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57200" indent="-457200" algn="just">
              <a:lnSpc>
                <a:spcPct val="145000"/>
              </a:lnSpc>
              <a:buFont typeface="Wingdings" pitchFamily="2" charset="2"/>
              <a:buChar char="v"/>
              <a:tabLst>
                <a:tab pos="2743200" algn="l"/>
                <a:tab pos="3208338" algn="l"/>
              </a:tabLst>
            </a:pPr>
            <a:r>
              <a:rPr lang="en-US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Installed Capacity</a:t>
            </a:r>
            <a:r>
              <a:rPr lang="en-US" b="1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b="1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</a:t>
            </a:r>
            <a:r>
              <a:rPr lang="en-US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100 kw</a:t>
            </a:r>
          </a:p>
          <a:p>
            <a:pPr marL="457200" indent="-457200" algn="just">
              <a:lnSpc>
                <a:spcPct val="145000"/>
              </a:lnSpc>
              <a:buFont typeface="Wingdings" pitchFamily="2" charset="2"/>
              <a:buChar char="v"/>
              <a:tabLst>
                <a:tab pos="2743200" algn="l"/>
                <a:tab pos="3208338" algn="l"/>
              </a:tabLst>
            </a:pPr>
            <a:r>
              <a:rPr lang="en-US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Collaborated organization  -</a:t>
            </a: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 Norway Power Co., Ltd. </a:t>
            </a:r>
          </a:p>
          <a:p>
            <a:pPr marL="457200" indent="-457200" algn="just">
              <a:lnSpc>
                <a:spcPct val="145000"/>
              </a:lnSpc>
              <a:buFont typeface="Wingdings" pitchFamily="2" charset="2"/>
              <a:buChar char="v"/>
              <a:tabLst>
                <a:tab pos="2743200" algn="l"/>
                <a:tab pos="3208338" algn="l"/>
              </a:tabLst>
            </a:pP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Site </a:t>
            </a:r>
            <a:r>
              <a:rPr lang="en-US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servey</a:t>
            </a: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                         -31.3. 2 017</a:t>
            </a:r>
            <a:endParaRPr lang="en-US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9151" y="1203960"/>
            <a:ext cx="1547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Kun Hydropower Dam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8762170" y="6506028"/>
            <a:ext cx="288053" cy="239486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9795" y="6365975"/>
            <a:ext cx="703385" cy="365125"/>
          </a:xfrm>
        </p:spPr>
        <p:txBody>
          <a:bodyPr/>
          <a:lstStyle/>
          <a:p>
            <a:pPr>
              <a:defRPr/>
            </a:pPr>
            <a:r>
              <a:rPr lang="en-US" altLang="en-US" sz="1600" b="1" dirty="0">
                <a:solidFill>
                  <a:srgbClr val="04617B">
                    <a:shade val="90000"/>
                  </a:srgbClr>
                </a:solidFill>
                <a:latin typeface="Myanmar2ex" pitchFamily="34" charset="0"/>
                <a:cs typeface="Myanmar2ex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865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7498080" cy="792162"/>
          </a:xfrm>
        </p:spPr>
        <p:txBody>
          <a:bodyPr>
            <a:normAutofit fontScale="90000"/>
          </a:bodyPr>
          <a:lstStyle/>
          <a:p>
            <a:r>
              <a:rPr lang="en-US" dirty="0"/>
              <a:t>Challenges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8153400" cy="3505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Need technical solutions to Connect the Grid</a:t>
            </a:r>
          </a:p>
          <a:p>
            <a:pPr marL="798513" indent="-457200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800" dirty="0" smtClean="0"/>
              <a:t>Quick governor control system</a:t>
            </a:r>
          </a:p>
          <a:p>
            <a:pPr marL="968375" indent="-627063">
              <a:buFont typeface="Wingdings" pitchFamily="2" charset="2"/>
              <a:buChar char="v"/>
            </a:pPr>
            <a:r>
              <a:rPr lang="en-US" sz="2800" dirty="0" smtClean="0"/>
              <a:t>Weather focus and Output demand calculation software</a:t>
            </a:r>
          </a:p>
          <a:p>
            <a:pPr marL="968375" indent="-627063">
              <a:buFont typeface="Wingdings" pitchFamily="2" charset="2"/>
              <a:buChar char="v"/>
            </a:pPr>
            <a:r>
              <a:rPr lang="en-US" sz="2800" dirty="0" smtClean="0"/>
              <a:t>Data communication &amp; Transfer system</a:t>
            </a:r>
          </a:p>
          <a:p>
            <a:pPr marL="968375" indent="-627063">
              <a:buFont typeface="Wingdings" pitchFamily="2" charset="2"/>
              <a:buChar char="v"/>
            </a:pPr>
            <a:endParaRPr lang="en-US" sz="2800" dirty="0" smtClean="0"/>
          </a:p>
          <a:p>
            <a:pPr marL="395288" indent="-395288">
              <a:buFont typeface="Wingdings" pitchFamily="2" charset="2"/>
              <a:buChar char="§"/>
            </a:pPr>
            <a:r>
              <a:rPr lang="en-US" dirty="0" smtClean="0"/>
              <a:t>Need Financial Assistant and Technical Knowhow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9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7432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Thank You Very Much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for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Your Attention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7" r="7401" b="36274"/>
          <a:stretch/>
        </p:blipFill>
        <p:spPr bwMode="auto">
          <a:xfrm>
            <a:off x="676701" y="0"/>
            <a:ext cx="84672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6701" y="2527518"/>
            <a:ext cx="84672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Thank you very much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For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your Attention</a:t>
            </a:r>
          </a:p>
          <a:p>
            <a:pPr algn="ctr"/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2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/>
          <a:lstStyle/>
          <a:p>
            <a:pPr algn="l" eaLnBrk="1" hangingPunct="1"/>
            <a:r>
              <a:rPr lang="en-US" sz="2400" b="1" smtClean="0"/>
              <a:t>Potential  Energy  Resources  in  Myanmar</a:t>
            </a:r>
            <a:br>
              <a:rPr lang="en-US" sz="2400" b="1" smtClean="0"/>
            </a:br>
            <a:endParaRPr lang="en-US" sz="2400" b="1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762000"/>
          <a:ext cx="9144000" cy="586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5562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Crude oil ( offshore &amp; on-shore ) 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proven + probable 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648.59 MMBBL ( Million barrel 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Natural gas</a:t>
                      </a:r>
                      <a:r>
                        <a:rPr lang="en-US" baseline="0" dirty="0" smtClean="0"/>
                        <a:t> ( offshore &amp; on-shore )</a:t>
                      </a:r>
                    </a:p>
                    <a:p>
                      <a:r>
                        <a:rPr lang="en-US" baseline="0" dirty="0" smtClean="0"/>
                        <a:t>( proven + probable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122.5391 TSCF ( Trillion Std. Cubic Feet 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Hydro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108,000 MW ( Mega Watt</a:t>
                      </a:r>
                      <a:r>
                        <a:rPr lang="en-US" baseline="0" dirty="0" smtClean="0"/>
                        <a:t> 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711 Million Metric Tons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Biomass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54</a:t>
                      </a:r>
                      <a:r>
                        <a:rPr lang="en-US" baseline="0" dirty="0" smtClean="0"/>
                        <a:t> million acres</a:t>
                      </a:r>
                      <a:r>
                        <a:rPr lang="en-US" dirty="0" smtClean="0"/>
                        <a:t> covered with forest amounting to 32.3 % of total land area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Potential available annual yield of wood-fuel up to 58.36 million</a:t>
                      </a:r>
                      <a:r>
                        <a:rPr lang="en-US" baseline="0" dirty="0" smtClean="0"/>
                        <a:t> cubic ton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18.56 million acre of lands could generate residues, by products or direct feed stocks for biomass energy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209 million heads of livestock could generate animal waste for biogas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365.1 TWH per year ( Terra Watt Hour/year )</a:t>
                      </a:r>
                    </a:p>
                    <a:p>
                      <a:r>
                        <a:rPr lang="en-US" dirty="0" smtClean="0"/>
                        <a:t>Costal strip of 2,832 Km with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Southwesterly wind – 9 months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Northeasterly wind – 3 months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Solar 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51,973.8 TWH per year ( Terra Watt Hour / year 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09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93725" y="1257300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 sz="2800">
              <a:solidFill>
                <a:srgbClr val="FFFFFF"/>
              </a:solidFill>
            </a:endParaRPr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381000" y="147638"/>
            <a:ext cx="2819400" cy="5643562"/>
            <a:chOff x="576" y="336"/>
            <a:chExt cx="1968" cy="3651"/>
          </a:xfrm>
        </p:grpSpPr>
        <p:pic>
          <p:nvPicPr>
            <p:cNvPr id="6154" name="Picture 4" descr="img02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58" t="3954" r="24574" b="28830"/>
            <a:stretch>
              <a:fillRect/>
            </a:stretch>
          </p:blipFill>
          <p:spPr bwMode="auto">
            <a:xfrm>
              <a:off x="576" y="336"/>
              <a:ext cx="1680" cy="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5" name="Picture 5" descr="img02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" t="77100" r="5316" b="13016"/>
            <a:stretch>
              <a:fillRect/>
            </a:stretch>
          </p:blipFill>
          <p:spPr bwMode="auto">
            <a:xfrm>
              <a:off x="576" y="3648"/>
              <a:ext cx="1968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48" name="Picture 6" descr="are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" t="26674" r="33572" b="21312"/>
          <a:stretch>
            <a:fillRect/>
          </a:stretch>
        </p:blipFill>
        <p:spPr bwMode="auto">
          <a:xfrm>
            <a:off x="3124200" y="1058862"/>
            <a:ext cx="5800396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4408488" y="457200"/>
            <a:ext cx="3317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FDA9E1"/>
                </a:solidFill>
              </a:rPr>
              <a:t>Solar Radiation in Myanmar</a:t>
            </a:r>
            <a:endParaRPr lang="th-TH" sz="2000">
              <a:solidFill>
                <a:srgbClr val="FDA9E1"/>
              </a:solidFill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201010" y="5607843"/>
            <a:ext cx="446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EFAA8"/>
                </a:solidFill>
              </a:rPr>
              <a:t>Yearly Average of Radiation MJ/m2-day</a:t>
            </a:r>
            <a:endParaRPr lang="th-TH" b="1" dirty="0">
              <a:solidFill>
                <a:srgbClr val="FEFAA8"/>
              </a:solidFill>
            </a:endParaRPr>
          </a:p>
        </p:txBody>
      </p:sp>
      <p:sp>
        <p:nvSpPr>
          <p:cNvPr id="6153" name="Text Box 11"/>
          <p:cNvSpPr txBox="1">
            <a:spLocks noChangeArrowheads="1"/>
          </p:cNvSpPr>
          <p:nvPr/>
        </p:nvSpPr>
        <p:spPr bwMode="auto">
          <a:xfrm>
            <a:off x="190500" y="5989637"/>
            <a:ext cx="60198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FEFAA8"/>
                </a:solidFill>
              </a:rPr>
              <a:t>Source: Radiation (Solar Energy Research Laboratory, Thailand)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FEFAA8"/>
                </a:solidFill>
              </a:rPr>
              <a:t>            : Villages data (Ministry of Energy)</a:t>
            </a:r>
            <a:endParaRPr lang="th-TH" sz="1400" b="1" dirty="0">
              <a:solidFill>
                <a:srgbClr val="FEFAA8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54362" y="4191000"/>
            <a:ext cx="51514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51,973.8 TWH per year ( Terra Watt Hour / year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664847"/>
      </p:ext>
    </p:extLst>
  </p:cSld>
  <p:clrMapOvr>
    <a:masterClrMapping/>
  </p:clrMapOvr>
  <p:transition spd="slow" advClick="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967"/>
            <a:ext cx="9144000" cy="605294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Existing Power Plants</a:t>
            </a:r>
            <a:endParaRPr lang="en-US" sz="2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10553"/>
              </p:ext>
            </p:extLst>
          </p:nvPr>
        </p:nvGraphicFramePr>
        <p:xfrm>
          <a:off x="351693" y="1015746"/>
          <a:ext cx="8510956" cy="4851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217"/>
                <a:gridCol w="1645276"/>
                <a:gridCol w="1360170"/>
                <a:gridCol w="1502722"/>
                <a:gridCol w="1646819"/>
                <a:gridCol w="1820752"/>
              </a:tblGrid>
              <a:tr h="10772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Sr</a:t>
                      </a: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No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Resourses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MOEE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BOT/ IPP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JV/BOT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Total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Qty</a:t>
                      </a: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 (MW)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</a:tr>
              <a:tr h="6104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Hydro</a:t>
                      </a:r>
                      <a:endParaRPr lang="en-US" b="1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22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27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</a:t>
                      </a: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(3221)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  <a:tr h="5924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Wind</a:t>
                      </a:r>
                      <a:endParaRPr lang="en-US" b="1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</a:tr>
              <a:tr h="6397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Solar</a:t>
                      </a:r>
                      <a:endParaRPr lang="en-US" b="1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</a:tr>
              <a:tr h="6051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Coal</a:t>
                      </a:r>
                      <a:endParaRPr lang="en-US" b="1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(120)</a:t>
                      </a:r>
                      <a:endParaRPr lang="en-US" b="1" dirty="0" smtClean="0">
                        <a:solidFill>
                          <a:srgbClr val="FF00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  <a:tr h="7215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Gas</a:t>
                      </a:r>
                      <a:r>
                        <a:rPr lang="en-US" b="1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and combine circle</a:t>
                      </a:r>
                      <a:endParaRPr lang="en-US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11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 </a:t>
                      </a: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(IPP)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(Rental)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21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</a:t>
                      </a: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(1913.9)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  <a:tr h="605153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Total</a:t>
                      </a:r>
                      <a:endParaRPr lang="en-US" b="1" dirty="0" smtClean="0">
                        <a:solidFill>
                          <a:srgbClr val="0000FF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34</a:t>
                      </a:r>
                      <a:endParaRPr lang="en-US" b="1" dirty="0">
                        <a:solidFill>
                          <a:srgbClr val="0000FF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7</a:t>
                      </a:r>
                      <a:endParaRPr lang="en-US" b="1" dirty="0">
                        <a:solidFill>
                          <a:srgbClr val="0000FF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49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(5254.9)</a:t>
                      </a:r>
                      <a:endParaRPr lang="en-US" dirty="0">
                        <a:solidFill>
                          <a:srgbClr val="FF00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8762169" y="6506028"/>
            <a:ext cx="288053" cy="239486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9795" y="6368151"/>
            <a:ext cx="703385" cy="365125"/>
          </a:xfrm>
        </p:spPr>
        <p:txBody>
          <a:bodyPr/>
          <a:lstStyle/>
          <a:p>
            <a:pPr>
              <a:defRPr/>
            </a:pPr>
            <a:r>
              <a:rPr lang="en-US" altLang="en-US" sz="1600" b="1" dirty="0">
                <a:solidFill>
                  <a:srgbClr val="04617B">
                    <a:shade val="90000"/>
                  </a:srgbClr>
                </a:solidFill>
                <a:latin typeface="Myanmar2ex" pitchFamily="34" charset="0"/>
                <a:cs typeface="Myanmar2ex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6598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61977"/>
            <a:ext cx="9144000" cy="1272143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Power Projects to be Implemented by MOEE, </a:t>
            </a:r>
          </a:p>
          <a:p>
            <a:pPr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B.O.T &amp; JV/B.O.T Basis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415131"/>
              </p:ext>
            </p:extLst>
          </p:nvPr>
        </p:nvGraphicFramePr>
        <p:xfrm>
          <a:off x="267288" y="1335788"/>
          <a:ext cx="8571912" cy="5047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1248508"/>
                <a:gridCol w="1318846"/>
                <a:gridCol w="1283677"/>
                <a:gridCol w="1381279"/>
                <a:gridCol w="2882402"/>
              </a:tblGrid>
              <a:tr h="8819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No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Resources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MOU 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MOA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JVA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Total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Qty</a:t>
                      </a: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 </a:t>
                      </a: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(MW)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 anchor="ctr"/>
                </a:tc>
              </a:tr>
              <a:tr h="5181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Hydro</a:t>
                      </a:r>
                      <a:endParaRPr lang="en-US" b="1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  <a:tr h="4843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MOEE</a:t>
                      </a:r>
                      <a:endParaRPr lang="en-US" b="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(1645.2)</a:t>
                      </a:r>
                      <a:endParaRPr lang="en-US" b="1" dirty="0" smtClean="0">
                        <a:solidFill>
                          <a:srgbClr val="FF00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  <a:tr h="5430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B.O.T</a:t>
                      </a:r>
                      <a:endParaRPr lang="en-US" b="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7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(6924)</a:t>
                      </a:r>
                      <a:endParaRPr lang="en-US" b="1" dirty="0" smtClean="0">
                        <a:solidFill>
                          <a:srgbClr val="FF00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  <a:tr h="5136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JV/B.O.T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23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12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41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(3999.6)</a:t>
                      </a:r>
                      <a:endParaRPr lang="en-US" b="1" dirty="0" smtClean="0">
                        <a:solidFill>
                          <a:srgbClr val="FF00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  <a:tr h="5136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Wind </a:t>
                      </a:r>
                      <a:endParaRPr lang="en-US" b="1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  <a:tr h="5577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B.O.T</a:t>
                      </a:r>
                      <a:endParaRPr lang="en-US" b="0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 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(6538)</a:t>
                      </a:r>
                      <a:endParaRPr lang="en-US" b="1" dirty="0" smtClean="0">
                        <a:solidFill>
                          <a:srgbClr val="FF00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  <a:tr h="5136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Solar</a:t>
                      </a:r>
                      <a:endParaRPr lang="en-US" b="1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4406" marR="84406"/>
                </a:tc>
              </a:tr>
              <a:tr h="4843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B.O.T</a:t>
                      </a:r>
                      <a:endParaRPr lang="en-US" b="0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</a:t>
                      </a:r>
                      <a:endParaRPr lang="en-US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/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(1510)</a:t>
                      </a:r>
                      <a:endParaRPr lang="en-US" b="1" dirty="0" smtClean="0">
                        <a:solidFill>
                          <a:srgbClr val="FF00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4406" marR="84406"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8762166" y="6506028"/>
            <a:ext cx="288053" cy="239486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9795" y="6413865"/>
            <a:ext cx="703385" cy="365125"/>
          </a:xfrm>
        </p:spPr>
        <p:txBody>
          <a:bodyPr/>
          <a:lstStyle/>
          <a:p>
            <a:pPr>
              <a:defRPr/>
            </a:pPr>
            <a:r>
              <a:rPr lang="en-US" altLang="en-US" sz="1600" b="1" dirty="0" smtClean="0">
                <a:solidFill>
                  <a:srgbClr val="04617B">
                    <a:shade val="90000"/>
                  </a:srgbClr>
                </a:solidFill>
                <a:latin typeface="Myanmar2ex" pitchFamily="34" charset="0"/>
                <a:cs typeface="Myanmar2ex" pitchFamily="34" charset="0"/>
              </a:rPr>
              <a:t>6</a:t>
            </a:r>
            <a:endParaRPr lang="en-US" altLang="en-US" sz="1600" b="1" dirty="0">
              <a:solidFill>
                <a:srgbClr val="04617B">
                  <a:shade val="90000"/>
                </a:srgbClr>
              </a:solidFill>
              <a:latin typeface="Myanmar2ex" pitchFamily="34" charset="0"/>
              <a:cs typeface="Myanmar2ex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12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368296"/>
              </p:ext>
            </p:extLst>
          </p:nvPr>
        </p:nvGraphicFramePr>
        <p:xfrm>
          <a:off x="685800" y="1143000"/>
          <a:ext cx="8223738" cy="5300816"/>
        </p:xfrm>
        <a:graphic>
          <a:graphicData uri="http://schemas.openxmlformats.org/drawingml/2006/table">
            <a:tbl>
              <a:tblPr firstRow="1" bandRow="1"/>
              <a:tblGrid>
                <a:gridCol w="525522"/>
                <a:gridCol w="1872288"/>
                <a:gridCol w="1138167"/>
                <a:gridCol w="2683342"/>
                <a:gridCol w="2004419"/>
              </a:tblGrid>
              <a:tr h="1102211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No.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baseline="0" dirty="0" smtClean="0">
                          <a:latin typeface="Arial" pitchFamily="34" charset="0"/>
                          <a:cs typeface="Arial" pitchFamily="34" charset="0"/>
                        </a:rPr>
                        <a:t>Project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Installed Capacity</a:t>
                      </a:r>
                      <a:r>
                        <a:rPr lang="en-US" sz="1600" baseline="0" dirty="0" smtClean="0">
                          <a:latin typeface="Arial" pitchFamily="34" charset="0"/>
                          <a:cs typeface="Arial" pitchFamily="34" charset="0"/>
                        </a:rPr>
                        <a:t> (MW)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Location </a:t>
                      </a:r>
                    </a:p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(Region/ State)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Remarks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4368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300"/>
                        </a:lnSpc>
                      </a:pP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Nabuai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and </a:t>
                      </a: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Wandwin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Mandalay Region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MOA &amp; PPA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4368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300"/>
                        </a:lnSpc>
                      </a:pP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ts val="2300"/>
                        </a:lnSpc>
                      </a:pP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4368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300"/>
                        </a:lnSpc>
                      </a:pP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Minbu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220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Magway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Region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MOA &amp; PPA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4368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300"/>
                        </a:lnSpc>
                      </a:pP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Shwe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Myo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Nay </a:t>
                      </a: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Pyi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Taw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MOU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4368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300"/>
                        </a:lnSpc>
                      </a:pP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Sagaing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and Mandalay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880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Sagaing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and Mandalay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Region</a:t>
                      </a:r>
                      <a:endParaRPr 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MOU</a:t>
                      </a:r>
                      <a:r>
                        <a:rPr lang="en-US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53013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300"/>
                        </a:lnSpc>
                      </a:pP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Thapaysan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ts val="2300"/>
                        </a:lnSpc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Nay </a:t>
                      </a: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Pyi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Taw</a:t>
                      </a:r>
                      <a:endParaRPr 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MOU</a:t>
                      </a:r>
                      <a:endParaRPr 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53013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300"/>
                        </a:lnSpc>
                      </a:pP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ts val="2300"/>
                        </a:lnSpc>
                      </a:pP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53013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2300"/>
                        </a:lnSpc>
                      </a:pP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300"/>
                        </a:lnSpc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ts val="2300"/>
                        </a:lnSpc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1510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ts val="2300"/>
                        </a:lnSpc>
                      </a:pP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378847"/>
            <a:ext cx="91440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  <a:tabLst>
                <a:tab pos="571500" algn="l"/>
              </a:tabLst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Planned Solar Power </a:t>
            </a:r>
            <a:r>
              <a:rPr lang="en-US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Projects to be Implemented by </a:t>
            </a: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MOEE </a:t>
            </a:r>
            <a:endParaRPr lang="en-US" sz="2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21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2" descr="Picture1"/>
          <p:cNvPicPr>
            <a:picLocks noChangeAspect="1" noChangeArrowheads="1"/>
          </p:cNvPicPr>
          <p:nvPr/>
        </p:nvPicPr>
        <p:blipFill rotWithShape="1">
          <a:blip r:embed="rId2" cstate="print">
            <a:extLst/>
          </a:blip>
          <a:srcRect l="933" t="-734" r="1328" b="30787"/>
          <a:stretch/>
        </p:blipFill>
        <p:spPr bwMode="auto">
          <a:xfrm>
            <a:off x="2583945" y="628651"/>
            <a:ext cx="4825755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AutoShape 4"/>
          <p:cNvSpPr>
            <a:spLocks noChangeArrowheads="1"/>
          </p:cNvSpPr>
          <p:nvPr/>
        </p:nvSpPr>
        <p:spPr bwMode="auto">
          <a:xfrm>
            <a:off x="3921186" y="460425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AutoShape 4"/>
          <p:cNvSpPr>
            <a:spLocks noChangeArrowheads="1"/>
          </p:cNvSpPr>
          <p:nvPr/>
        </p:nvSpPr>
        <p:spPr bwMode="auto">
          <a:xfrm>
            <a:off x="5613613" y="4401485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AutoShape 4"/>
          <p:cNvSpPr>
            <a:spLocks noChangeArrowheads="1"/>
          </p:cNvSpPr>
          <p:nvPr/>
        </p:nvSpPr>
        <p:spPr bwMode="auto">
          <a:xfrm>
            <a:off x="5228404" y="485961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AutoShape 4"/>
          <p:cNvSpPr>
            <a:spLocks noChangeArrowheads="1"/>
          </p:cNvSpPr>
          <p:nvPr/>
        </p:nvSpPr>
        <p:spPr bwMode="auto">
          <a:xfrm>
            <a:off x="4438261" y="3332555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AutoShape 4"/>
          <p:cNvSpPr>
            <a:spLocks noChangeArrowheads="1"/>
          </p:cNvSpPr>
          <p:nvPr/>
        </p:nvSpPr>
        <p:spPr bwMode="auto">
          <a:xfrm>
            <a:off x="5228404" y="4933958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AutoShape 4"/>
          <p:cNvSpPr>
            <a:spLocks noChangeArrowheads="1"/>
          </p:cNvSpPr>
          <p:nvPr/>
        </p:nvSpPr>
        <p:spPr bwMode="auto">
          <a:xfrm>
            <a:off x="5228404" y="5022908"/>
            <a:ext cx="146362" cy="112445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AutoShape 4"/>
          <p:cNvSpPr>
            <a:spLocks noChangeArrowheads="1"/>
          </p:cNvSpPr>
          <p:nvPr/>
        </p:nvSpPr>
        <p:spPr bwMode="auto">
          <a:xfrm>
            <a:off x="5338560" y="298636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" name="AutoShape 4"/>
          <p:cNvSpPr>
            <a:spLocks noChangeArrowheads="1"/>
          </p:cNvSpPr>
          <p:nvPr/>
        </p:nvSpPr>
        <p:spPr bwMode="auto">
          <a:xfrm>
            <a:off x="5555741" y="3008707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AutoShape 4"/>
          <p:cNvSpPr>
            <a:spLocks noChangeArrowheads="1"/>
          </p:cNvSpPr>
          <p:nvPr/>
        </p:nvSpPr>
        <p:spPr bwMode="auto">
          <a:xfrm>
            <a:off x="3920944" y="4497624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AutoShape 4"/>
          <p:cNvSpPr>
            <a:spLocks noChangeArrowheads="1"/>
          </p:cNvSpPr>
          <p:nvPr/>
        </p:nvSpPr>
        <p:spPr bwMode="auto">
          <a:xfrm>
            <a:off x="4794433" y="4561387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AutoShape 4"/>
          <p:cNvSpPr>
            <a:spLocks noChangeArrowheads="1"/>
          </p:cNvSpPr>
          <p:nvPr/>
        </p:nvSpPr>
        <p:spPr bwMode="auto">
          <a:xfrm>
            <a:off x="5150327" y="4253952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AutoShape 4"/>
          <p:cNvSpPr>
            <a:spLocks noChangeArrowheads="1"/>
          </p:cNvSpPr>
          <p:nvPr/>
        </p:nvSpPr>
        <p:spPr bwMode="auto">
          <a:xfrm>
            <a:off x="5210044" y="4142745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1" name="AutoShape 4"/>
          <p:cNvSpPr>
            <a:spLocks noChangeArrowheads="1"/>
          </p:cNvSpPr>
          <p:nvPr/>
        </p:nvSpPr>
        <p:spPr bwMode="auto">
          <a:xfrm>
            <a:off x="4765614" y="3838954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AutoShape 4"/>
          <p:cNvSpPr>
            <a:spLocks noChangeArrowheads="1"/>
          </p:cNvSpPr>
          <p:nvPr/>
        </p:nvSpPr>
        <p:spPr bwMode="auto">
          <a:xfrm>
            <a:off x="4629205" y="4068192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" name="AutoShape 4"/>
          <p:cNvSpPr>
            <a:spLocks noChangeArrowheads="1"/>
          </p:cNvSpPr>
          <p:nvPr/>
        </p:nvSpPr>
        <p:spPr bwMode="auto">
          <a:xfrm>
            <a:off x="4647383" y="5314958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AutoShape 4"/>
          <p:cNvSpPr>
            <a:spLocks noChangeArrowheads="1"/>
          </p:cNvSpPr>
          <p:nvPr/>
        </p:nvSpPr>
        <p:spPr bwMode="auto">
          <a:xfrm>
            <a:off x="4809304" y="576263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AutoShape 4"/>
          <p:cNvSpPr>
            <a:spLocks noChangeArrowheads="1"/>
          </p:cNvSpPr>
          <p:nvPr/>
        </p:nvSpPr>
        <p:spPr bwMode="auto">
          <a:xfrm>
            <a:off x="4666429" y="545783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AutoShape 4"/>
          <p:cNvSpPr>
            <a:spLocks noChangeArrowheads="1"/>
          </p:cNvSpPr>
          <p:nvPr/>
        </p:nvSpPr>
        <p:spPr bwMode="auto">
          <a:xfrm>
            <a:off x="4685483" y="555308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AutoShape 4"/>
          <p:cNvSpPr>
            <a:spLocks noChangeArrowheads="1"/>
          </p:cNvSpPr>
          <p:nvPr/>
        </p:nvSpPr>
        <p:spPr bwMode="auto">
          <a:xfrm>
            <a:off x="4742629" y="564833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8" name="Group 103"/>
          <p:cNvGrpSpPr/>
          <p:nvPr/>
        </p:nvGrpSpPr>
        <p:grpSpPr>
          <a:xfrm>
            <a:off x="3812328" y="980214"/>
            <a:ext cx="2480017" cy="5569527"/>
            <a:chOff x="3962400" y="180109"/>
            <a:chExt cx="2480017" cy="5569527"/>
          </a:xfrm>
        </p:grpSpPr>
        <p:sp>
          <p:nvSpPr>
            <p:cNvPr id="99" name="Freeform 98"/>
            <p:cNvSpPr/>
            <p:nvPr/>
          </p:nvSpPr>
          <p:spPr>
            <a:xfrm>
              <a:off x="5541818" y="374073"/>
              <a:ext cx="387927" cy="1122529"/>
            </a:xfrm>
            <a:custGeom>
              <a:avLst/>
              <a:gdLst>
                <a:gd name="connsiteX0" fmla="*/ 277091 w 387927"/>
                <a:gd name="connsiteY0" fmla="*/ 0 h 1122529"/>
                <a:gd name="connsiteX1" fmla="*/ 290946 w 387927"/>
                <a:gd name="connsiteY1" fmla="*/ 83127 h 1122529"/>
                <a:gd name="connsiteX2" fmla="*/ 332509 w 387927"/>
                <a:gd name="connsiteY2" fmla="*/ 110836 h 1122529"/>
                <a:gd name="connsiteX3" fmla="*/ 374073 w 387927"/>
                <a:gd name="connsiteY3" fmla="*/ 277091 h 1122529"/>
                <a:gd name="connsiteX4" fmla="*/ 387927 w 387927"/>
                <a:gd name="connsiteY4" fmla="*/ 318654 h 1122529"/>
                <a:gd name="connsiteX5" fmla="*/ 332509 w 387927"/>
                <a:gd name="connsiteY5" fmla="*/ 734291 h 1122529"/>
                <a:gd name="connsiteX6" fmla="*/ 277091 w 387927"/>
                <a:gd name="connsiteY6" fmla="*/ 817418 h 1122529"/>
                <a:gd name="connsiteX7" fmla="*/ 249382 w 387927"/>
                <a:gd name="connsiteY7" fmla="*/ 928254 h 1122529"/>
                <a:gd name="connsiteX8" fmla="*/ 235527 w 387927"/>
                <a:gd name="connsiteY8" fmla="*/ 969818 h 1122529"/>
                <a:gd name="connsiteX9" fmla="*/ 207818 w 387927"/>
                <a:gd name="connsiteY9" fmla="*/ 1011382 h 1122529"/>
                <a:gd name="connsiteX10" fmla="*/ 152400 w 387927"/>
                <a:gd name="connsiteY10" fmla="*/ 1066800 h 1122529"/>
                <a:gd name="connsiteX11" fmla="*/ 124691 w 387927"/>
                <a:gd name="connsiteY11" fmla="*/ 1108363 h 1122529"/>
                <a:gd name="connsiteX12" fmla="*/ 0 w 387927"/>
                <a:gd name="connsiteY12" fmla="*/ 1122218 h 1122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7927" h="1122529">
                  <a:moveTo>
                    <a:pt x="277091" y="0"/>
                  </a:moveTo>
                  <a:cubicBezTo>
                    <a:pt x="281709" y="27709"/>
                    <a:pt x="278383" y="58001"/>
                    <a:pt x="290946" y="83127"/>
                  </a:cubicBezTo>
                  <a:cubicBezTo>
                    <a:pt x="298393" y="98020"/>
                    <a:pt x="323684" y="96716"/>
                    <a:pt x="332509" y="110836"/>
                  </a:cubicBezTo>
                  <a:cubicBezTo>
                    <a:pt x="361469" y="157172"/>
                    <a:pt x="362757" y="226169"/>
                    <a:pt x="374073" y="277091"/>
                  </a:cubicBezTo>
                  <a:cubicBezTo>
                    <a:pt x="377241" y="291347"/>
                    <a:pt x="383309" y="304800"/>
                    <a:pt x="387927" y="318654"/>
                  </a:cubicBezTo>
                  <a:cubicBezTo>
                    <a:pt x="384874" y="346134"/>
                    <a:pt x="353238" y="672102"/>
                    <a:pt x="332509" y="734291"/>
                  </a:cubicBezTo>
                  <a:cubicBezTo>
                    <a:pt x="321978" y="765884"/>
                    <a:pt x="277091" y="817418"/>
                    <a:pt x="277091" y="817418"/>
                  </a:cubicBezTo>
                  <a:cubicBezTo>
                    <a:pt x="267855" y="854363"/>
                    <a:pt x="259402" y="891514"/>
                    <a:pt x="249382" y="928254"/>
                  </a:cubicBezTo>
                  <a:cubicBezTo>
                    <a:pt x="245539" y="942344"/>
                    <a:pt x="242058" y="956756"/>
                    <a:pt x="235527" y="969818"/>
                  </a:cubicBezTo>
                  <a:cubicBezTo>
                    <a:pt x="228080" y="984711"/>
                    <a:pt x="217054" y="997527"/>
                    <a:pt x="207818" y="1011382"/>
                  </a:cubicBezTo>
                  <a:cubicBezTo>
                    <a:pt x="177592" y="1102063"/>
                    <a:pt x="219573" y="1013062"/>
                    <a:pt x="152400" y="1066800"/>
                  </a:cubicBezTo>
                  <a:cubicBezTo>
                    <a:pt x="139398" y="1077202"/>
                    <a:pt x="139148" y="1100102"/>
                    <a:pt x="124691" y="1108363"/>
                  </a:cubicBezTo>
                  <a:cubicBezTo>
                    <a:pt x="94105" y="1125841"/>
                    <a:pt x="34409" y="1122218"/>
                    <a:pt x="0" y="1122218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>
              <a:off x="5514109" y="484909"/>
              <a:ext cx="180109" cy="983673"/>
            </a:xfrm>
            <a:custGeom>
              <a:avLst/>
              <a:gdLst>
                <a:gd name="connsiteX0" fmla="*/ 96982 w 180109"/>
                <a:gd name="connsiteY0" fmla="*/ 0 h 983673"/>
                <a:gd name="connsiteX1" fmla="*/ 110836 w 180109"/>
                <a:gd name="connsiteY1" fmla="*/ 69273 h 983673"/>
                <a:gd name="connsiteX2" fmla="*/ 166255 w 180109"/>
                <a:gd name="connsiteY2" fmla="*/ 180109 h 983673"/>
                <a:gd name="connsiteX3" fmla="*/ 180109 w 180109"/>
                <a:gd name="connsiteY3" fmla="*/ 221673 h 983673"/>
                <a:gd name="connsiteX4" fmla="*/ 166255 w 180109"/>
                <a:gd name="connsiteY4" fmla="*/ 263236 h 983673"/>
                <a:gd name="connsiteX5" fmla="*/ 138546 w 180109"/>
                <a:gd name="connsiteY5" fmla="*/ 498764 h 983673"/>
                <a:gd name="connsiteX6" fmla="*/ 124691 w 180109"/>
                <a:gd name="connsiteY6" fmla="*/ 540327 h 983673"/>
                <a:gd name="connsiteX7" fmla="*/ 96982 w 180109"/>
                <a:gd name="connsiteY7" fmla="*/ 581891 h 983673"/>
                <a:gd name="connsiteX8" fmla="*/ 83127 w 180109"/>
                <a:gd name="connsiteY8" fmla="*/ 775855 h 983673"/>
                <a:gd name="connsiteX9" fmla="*/ 69273 w 180109"/>
                <a:gd name="connsiteY9" fmla="*/ 817418 h 983673"/>
                <a:gd name="connsiteX10" fmla="*/ 27709 w 180109"/>
                <a:gd name="connsiteY10" fmla="*/ 858982 h 983673"/>
                <a:gd name="connsiteX11" fmla="*/ 0 w 180109"/>
                <a:gd name="connsiteY11" fmla="*/ 900546 h 983673"/>
                <a:gd name="connsiteX12" fmla="*/ 13855 w 180109"/>
                <a:gd name="connsiteY12" fmla="*/ 983673 h 98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109" h="983673">
                  <a:moveTo>
                    <a:pt x="96982" y="0"/>
                  </a:moveTo>
                  <a:cubicBezTo>
                    <a:pt x="101600" y="23091"/>
                    <a:pt x="102383" y="47294"/>
                    <a:pt x="110836" y="69273"/>
                  </a:cubicBezTo>
                  <a:cubicBezTo>
                    <a:pt x="125664" y="107826"/>
                    <a:pt x="153193" y="140922"/>
                    <a:pt x="166255" y="180109"/>
                  </a:cubicBezTo>
                  <a:lnTo>
                    <a:pt x="180109" y="221673"/>
                  </a:lnTo>
                  <a:cubicBezTo>
                    <a:pt x="175491" y="235527"/>
                    <a:pt x="168185" y="248760"/>
                    <a:pt x="166255" y="263236"/>
                  </a:cubicBezTo>
                  <a:cubicBezTo>
                    <a:pt x="146828" y="408940"/>
                    <a:pt x="164837" y="393600"/>
                    <a:pt x="138546" y="498764"/>
                  </a:cubicBezTo>
                  <a:cubicBezTo>
                    <a:pt x="135004" y="512932"/>
                    <a:pt x="131222" y="527265"/>
                    <a:pt x="124691" y="540327"/>
                  </a:cubicBezTo>
                  <a:cubicBezTo>
                    <a:pt x="117244" y="555220"/>
                    <a:pt x="106218" y="568036"/>
                    <a:pt x="96982" y="581891"/>
                  </a:cubicBezTo>
                  <a:cubicBezTo>
                    <a:pt x="92364" y="646546"/>
                    <a:pt x="90701" y="711480"/>
                    <a:pt x="83127" y="775855"/>
                  </a:cubicBezTo>
                  <a:cubicBezTo>
                    <a:pt x="81421" y="790359"/>
                    <a:pt x="77374" y="805267"/>
                    <a:pt x="69273" y="817418"/>
                  </a:cubicBezTo>
                  <a:cubicBezTo>
                    <a:pt x="58405" y="833721"/>
                    <a:pt x="40252" y="843930"/>
                    <a:pt x="27709" y="858982"/>
                  </a:cubicBezTo>
                  <a:cubicBezTo>
                    <a:pt x="17049" y="871774"/>
                    <a:pt x="9236" y="886691"/>
                    <a:pt x="0" y="900546"/>
                  </a:cubicBezTo>
                  <a:lnTo>
                    <a:pt x="13855" y="983673"/>
                  </a:ln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Freeform 100"/>
            <p:cNvSpPr/>
            <p:nvPr/>
          </p:nvSpPr>
          <p:spPr>
            <a:xfrm>
              <a:off x="4281055" y="3089564"/>
              <a:ext cx="637391" cy="2632363"/>
            </a:xfrm>
            <a:custGeom>
              <a:avLst/>
              <a:gdLst>
                <a:gd name="connsiteX0" fmla="*/ 152400 w 637391"/>
                <a:gd name="connsiteY0" fmla="*/ 2632363 h 2632363"/>
                <a:gd name="connsiteX1" fmla="*/ 166254 w 637391"/>
                <a:gd name="connsiteY1" fmla="*/ 2244436 h 2632363"/>
                <a:gd name="connsiteX2" fmla="*/ 138545 w 637391"/>
                <a:gd name="connsiteY2" fmla="*/ 2161309 h 2632363"/>
                <a:gd name="connsiteX3" fmla="*/ 124690 w 637391"/>
                <a:gd name="connsiteY3" fmla="*/ 2119745 h 2632363"/>
                <a:gd name="connsiteX4" fmla="*/ 110836 w 637391"/>
                <a:gd name="connsiteY4" fmla="*/ 1620981 h 2632363"/>
                <a:gd name="connsiteX5" fmla="*/ 55418 w 637391"/>
                <a:gd name="connsiteY5" fmla="*/ 1537854 h 2632363"/>
                <a:gd name="connsiteX6" fmla="*/ 69272 w 637391"/>
                <a:gd name="connsiteY6" fmla="*/ 1177636 h 2632363"/>
                <a:gd name="connsiteX7" fmla="*/ 55418 w 637391"/>
                <a:gd name="connsiteY7" fmla="*/ 997527 h 2632363"/>
                <a:gd name="connsiteX8" fmla="*/ 41563 w 637391"/>
                <a:gd name="connsiteY8" fmla="*/ 955963 h 2632363"/>
                <a:gd name="connsiteX9" fmla="*/ 0 w 637391"/>
                <a:gd name="connsiteY9" fmla="*/ 900545 h 2632363"/>
                <a:gd name="connsiteX10" fmla="*/ 13854 w 637391"/>
                <a:gd name="connsiteY10" fmla="*/ 554181 h 2632363"/>
                <a:gd name="connsiteX11" fmla="*/ 55418 w 637391"/>
                <a:gd name="connsiteY11" fmla="*/ 346363 h 2632363"/>
                <a:gd name="connsiteX12" fmla="*/ 96981 w 637391"/>
                <a:gd name="connsiteY12" fmla="*/ 332509 h 2632363"/>
                <a:gd name="connsiteX13" fmla="*/ 152400 w 637391"/>
                <a:gd name="connsiteY13" fmla="*/ 263236 h 2632363"/>
                <a:gd name="connsiteX14" fmla="*/ 235527 w 637391"/>
                <a:gd name="connsiteY14" fmla="*/ 207818 h 2632363"/>
                <a:gd name="connsiteX15" fmla="*/ 249381 w 637391"/>
                <a:gd name="connsiteY15" fmla="*/ 166254 h 2632363"/>
                <a:gd name="connsiteX16" fmla="*/ 360218 w 637391"/>
                <a:gd name="connsiteY16" fmla="*/ 69272 h 2632363"/>
                <a:gd name="connsiteX17" fmla="*/ 429490 w 637391"/>
                <a:gd name="connsiteY17" fmla="*/ 55418 h 2632363"/>
                <a:gd name="connsiteX18" fmla="*/ 471054 w 637391"/>
                <a:gd name="connsiteY18" fmla="*/ 41563 h 2632363"/>
                <a:gd name="connsiteX19" fmla="*/ 637309 w 637391"/>
                <a:gd name="connsiteY19" fmla="*/ 0 h 263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37391" h="2632363">
                  <a:moveTo>
                    <a:pt x="152400" y="2632363"/>
                  </a:moveTo>
                  <a:cubicBezTo>
                    <a:pt x="215767" y="2473948"/>
                    <a:pt x="197556" y="2547020"/>
                    <a:pt x="166254" y="2244436"/>
                  </a:cubicBezTo>
                  <a:cubicBezTo>
                    <a:pt x="163249" y="2215383"/>
                    <a:pt x="147781" y="2189018"/>
                    <a:pt x="138545" y="2161309"/>
                  </a:cubicBezTo>
                  <a:lnTo>
                    <a:pt x="124690" y="2119745"/>
                  </a:lnTo>
                  <a:cubicBezTo>
                    <a:pt x="120072" y="1953490"/>
                    <a:pt x="130497" y="1786134"/>
                    <a:pt x="110836" y="1620981"/>
                  </a:cubicBezTo>
                  <a:cubicBezTo>
                    <a:pt x="106899" y="1587912"/>
                    <a:pt x="55418" y="1537854"/>
                    <a:pt x="55418" y="1537854"/>
                  </a:cubicBezTo>
                  <a:cubicBezTo>
                    <a:pt x="60036" y="1417781"/>
                    <a:pt x="69272" y="1297797"/>
                    <a:pt x="69272" y="1177636"/>
                  </a:cubicBezTo>
                  <a:cubicBezTo>
                    <a:pt x="69272" y="1117422"/>
                    <a:pt x="62887" y="1057276"/>
                    <a:pt x="55418" y="997527"/>
                  </a:cubicBezTo>
                  <a:cubicBezTo>
                    <a:pt x="53607" y="983036"/>
                    <a:pt x="48809" y="968643"/>
                    <a:pt x="41563" y="955963"/>
                  </a:cubicBezTo>
                  <a:cubicBezTo>
                    <a:pt x="30107" y="935915"/>
                    <a:pt x="13854" y="919018"/>
                    <a:pt x="0" y="900545"/>
                  </a:cubicBezTo>
                  <a:cubicBezTo>
                    <a:pt x="4618" y="785090"/>
                    <a:pt x="7617" y="669560"/>
                    <a:pt x="13854" y="554181"/>
                  </a:cubicBezTo>
                  <a:cubicBezTo>
                    <a:pt x="15762" y="518891"/>
                    <a:pt x="854" y="390015"/>
                    <a:pt x="55418" y="346363"/>
                  </a:cubicBezTo>
                  <a:cubicBezTo>
                    <a:pt x="66822" y="337240"/>
                    <a:pt x="83127" y="337127"/>
                    <a:pt x="96981" y="332509"/>
                  </a:cubicBezTo>
                  <a:cubicBezTo>
                    <a:pt x="115161" y="305239"/>
                    <a:pt x="126075" y="282979"/>
                    <a:pt x="152400" y="263236"/>
                  </a:cubicBezTo>
                  <a:cubicBezTo>
                    <a:pt x="179042" y="243255"/>
                    <a:pt x="235527" y="207818"/>
                    <a:pt x="235527" y="207818"/>
                  </a:cubicBezTo>
                  <a:cubicBezTo>
                    <a:pt x="240145" y="193963"/>
                    <a:pt x="240619" y="177937"/>
                    <a:pt x="249381" y="166254"/>
                  </a:cubicBezTo>
                  <a:cubicBezTo>
                    <a:pt x="261212" y="150479"/>
                    <a:pt x="326776" y="81813"/>
                    <a:pt x="360218" y="69272"/>
                  </a:cubicBezTo>
                  <a:cubicBezTo>
                    <a:pt x="382267" y="61004"/>
                    <a:pt x="406645" y="61129"/>
                    <a:pt x="429490" y="55418"/>
                  </a:cubicBezTo>
                  <a:cubicBezTo>
                    <a:pt x="443658" y="51876"/>
                    <a:pt x="456578" y="43493"/>
                    <a:pt x="471054" y="41563"/>
                  </a:cubicBezTo>
                  <a:cubicBezTo>
                    <a:pt x="646513" y="18169"/>
                    <a:pt x="637309" y="84777"/>
                    <a:pt x="637309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4806645" y="2382982"/>
              <a:ext cx="97864" cy="748145"/>
            </a:xfrm>
            <a:custGeom>
              <a:avLst/>
              <a:gdLst>
                <a:gd name="connsiteX0" fmla="*/ 14737 w 97864"/>
                <a:gd name="connsiteY0" fmla="*/ 0 h 748145"/>
                <a:gd name="connsiteX1" fmla="*/ 28591 w 97864"/>
                <a:gd name="connsiteY1" fmla="*/ 304800 h 748145"/>
                <a:gd name="connsiteX2" fmla="*/ 14737 w 97864"/>
                <a:gd name="connsiteY2" fmla="*/ 429491 h 748145"/>
                <a:gd name="connsiteX3" fmla="*/ 28591 w 97864"/>
                <a:gd name="connsiteY3" fmla="*/ 498763 h 748145"/>
                <a:gd name="connsiteX4" fmla="*/ 56300 w 97864"/>
                <a:gd name="connsiteY4" fmla="*/ 526473 h 748145"/>
                <a:gd name="connsiteX5" fmla="*/ 97864 w 97864"/>
                <a:gd name="connsiteY5" fmla="*/ 748145 h 748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864" h="748145">
                  <a:moveTo>
                    <a:pt x="14737" y="0"/>
                  </a:moveTo>
                  <a:cubicBezTo>
                    <a:pt x="-19744" y="172399"/>
                    <a:pt x="15326" y="-40087"/>
                    <a:pt x="28591" y="304800"/>
                  </a:cubicBezTo>
                  <a:cubicBezTo>
                    <a:pt x="30198" y="346589"/>
                    <a:pt x="19355" y="387927"/>
                    <a:pt x="14737" y="429491"/>
                  </a:cubicBezTo>
                  <a:cubicBezTo>
                    <a:pt x="19355" y="452582"/>
                    <a:pt x="19315" y="477119"/>
                    <a:pt x="28591" y="498763"/>
                  </a:cubicBezTo>
                  <a:cubicBezTo>
                    <a:pt x="33736" y="510769"/>
                    <a:pt x="54030" y="513609"/>
                    <a:pt x="56300" y="526473"/>
                  </a:cubicBezTo>
                  <a:cubicBezTo>
                    <a:pt x="97110" y="757728"/>
                    <a:pt x="4151" y="701290"/>
                    <a:pt x="97864" y="748145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reeform 102"/>
            <p:cNvSpPr/>
            <p:nvPr/>
          </p:nvSpPr>
          <p:spPr>
            <a:xfrm>
              <a:off x="4821382" y="2064327"/>
              <a:ext cx="654361" cy="332509"/>
            </a:xfrm>
            <a:custGeom>
              <a:avLst/>
              <a:gdLst>
                <a:gd name="connsiteX0" fmla="*/ 0 w 654361"/>
                <a:gd name="connsiteY0" fmla="*/ 332509 h 332509"/>
                <a:gd name="connsiteX1" fmla="*/ 55418 w 654361"/>
                <a:gd name="connsiteY1" fmla="*/ 263237 h 332509"/>
                <a:gd name="connsiteX2" fmla="*/ 138545 w 654361"/>
                <a:gd name="connsiteY2" fmla="*/ 221673 h 332509"/>
                <a:gd name="connsiteX3" fmla="*/ 180109 w 654361"/>
                <a:gd name="connsiteY3" fmla="*/ 193964 h 332509"/>
                <a:gd name="connsiteX4" fmla="*/ 235527 w 654361"/>
                <a:gd name="connsiteY4" fmla="*/ 110837 h 332509"/>
                <a:gd name="connsiteX5" fmla="*/ 304800 w 654361"/>
                <a:gd name="connsiteY5" fmla="*/ 55418 h 332509"/>
                <a:gd name="connsiteX6" fmla="*/ 415636 w 654361"/>
                <a:gd name="connsiteY6" fmla="*/ 69273 h 332509"/>
                <a:gd name="connsiteX7" fmla="*/ 443345 w 654361"/>
                <a:gd name="connsiteY7" fmla="*/ 110837 h 332509"/>
                <a:gd name="connsiteX8" fmla="*/ 457200 w 654361"/>
                <a:gd name="connsiteY8" fmla="*/ 152400 h 332509"/>
                <a:gd name="connsiteX9" fmla="*/ 484909 w 654361"/>
                <a:gd name="connsiteY9" fmla="*/ 221673 h 332509"/>
                <a:gd name="connsiteX10" fmla="*/ 609600 w 654361"/>
                <a:gd name="connsiteY10" fmla="*/ 207818 h 332509"/>
                <a:gd name="connsiteX11" fmla="*/ 637309 w 654361"/>
                <a:gd name="connsiteY11" fmla="*/ 166255 h 332509"/>
                <a:gd name="connsiteX12" fmla="*/ 651163 w 654361"/>
                <a:gd name="connsiteY1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4361" h="332509">
                  <a:moveTo>
                    <a:pt x="0" y="332509"/>
                  </a:moveTo>
                  <a:cubicBezTo>
                    <a:pt x="18473" y="309418"/>
                    <a:pt x="34508" y="284146"/>
                    <a:pt x="55418" y="263237"/>
                  </a:cubicBezTo>
                  <a:cubicBezTo>
                    <a:pt x="95122" y="223534"/>
                    <a:pt x="93474" y="244209"/>
                    <a:pt x="138545" y="221673"/>
                  </a:cubicBezTo>
                  <a:cubicBezTo>
                    <a:pt x="153438" y="214226"/>
                    <a:pt x="166254" y="203200"/>
                    <a:pt x="180109" y="193964"/>
                  </a:cubicBezTo>
                  <a:cubicBezTo>
                    <a:pt x="198582" y="166255"/>
                    <a:pt x="207818" y="129310"/>
                    <a:pt x="235527" y="110837"/>
                  </a:cubicBezTo>
                  <a:cubicBezTo>
                    <a:pt x="287960" y="75882"/>
                    <a:pt x="265317" y="94902"/>
                    <a:pt x="304800" y="55418"/>
                  </a:cubicBezTo>
                  <a:cubicBezTo>
                    <a:pt x="341745" y="60036"/>
                    <a:pt x="381066" y="55445"/>
                    <a:pt x="415636" y="69273"/>
                  </a:cubicBezTo>
                  <a:cubicBezTo>
                    <a:pt x="431096" y="75457"/>
                    <a:pt x="435898" y="95944"/>
                    <a:pt x="443345" y="110837"/>
                  </a:cubicBezTo>
                  <a:cubicBezTo>
                    <a:pt x="449876" y="123899"/>
                    <a:pt x="452072" y="138726"/>
                    <a:pt x="457200" y="152400"/>
                  </a:cubicBezTo>
                  <a:cubicBezTo>
                    <a:pt x="465932" y="175686"/>
                    <a:pt x="475673" y="198582"/>
                    <a:pt x="484909" y="221673"/>
                  </a:cubicBezTo>
                  <a:cubicBezTo>
                    <a:pt x="526473" y="217055"/>
                    <a:pt x="570298" y="222109"/>
                    <a:pt x="609600" y="207818"/>
                  </a:cubicBezTo>
                  <a:cubicBezTo>
                    <a:pt x="625248" y="202128"/>
                    <a:pt x="629863" y="181148"/>
                    <a:pt x="637309" y="166255"/>
                  </a:cubicBezTo>
                  <a:cubicBezTo>
                    <a:pt x="664306" y="112260"/>
                    <a:pt x="651163" y="62451"/>
                    <a:pt x="651163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5444573" y="1510145"/>
              <a:ext cx="194227" cy="568037"/>
            </a:xfrm>
            <a:custGeom>
              <a:avLst/>
              <a:gdLst>
                <a:gd name="connsiteX0" fmla="*/ 14118 w 194227"/>
                <a:gd name="connsiteY0" fmla="*/ 568037 h 568037"/>
                <a:gd name="connsiteX1" fmla="*/ 263 w 194227"/>
                <a:gd name="connsiteY1" fmla="*/ 498764 h 568037"/>
                <a:gd name="connsiteX2" fmla="*/ 55682 w 194227"/>
                <a:gd name="connsiteY2" fmla="*/ 374073 h 568037"/>
                <a:gd name="connsiteX3" fmla="*/ 69536 w 194227"/>
                <a:gd name="connsiteY3" fmla="*/ 332510 h 568037"/>
                <a:gd name="connsiteX4" fmla="*/ 97245 w 194227"/>
                <a:gd name="connsiteY4" fmla="*/ 180110 h 568037"/>
                <a:gd name="connsiteX5" fmla="*/ 124954 w 194227"/>
                <a:gd name="connsiteY5" fmla="*/ 152400 h 568037"/>
                <a:gd name="connsiteX6" fmla="*/ 194227 w 194227"/>
                <a:gd name="connsiteY6" fmla="*/ 27710 h 568037"/>
                <a:gd name="connsiteX7" fmla="*/ 166518 w 194227"/>
                <a:gd name="connsiteY7" fmla="*/ 0 h 56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227" h="568037">
                  <a:moveTo>
                    <a:pt x="14118" y="568037"/>
                  </a:moveTo>
                  <a:cubicBezTo>
                    <a:pt x="9500" y="544946"/>
                    <a:pt x="-1869" y="522216"/>
                    <a:pt x="263" y="498764"/>
                  </a:cubicBezTo>
                  <a:cubicBezTo>
                    <a:pt x="5469" y="441491"/>
                    <a:pt x="27601" y="416194"/>
                    <a:pt x="55682" y="374073"/>
                  </a:cubicBezTo>
                  <a:cubicBezTo>
                    <a:pt x="60300" y="360219"/>
                    <a:pt x="66924" y="346878"/>
                    <a:pt x="69536" y="332510"/>
                  </a:cubicBezTo>
                  <a:cubicBezTo>
                    <a:pt x="72691" y="315158"/>
                    <a:pt x="76524" y="214645"/>
                    <a:pt x="97245" y="180110"/>
                  </a:cubicBezTo>
                  <a:cubicBezTo>
                    <a:pt x="103965" y="168909"/>
                    <a:pt x="117117" y="162850"/>
                    <a:pt x="124954" y="152400"/>
                  </a:cubicBezTo>
                  <a:cubicBezTo>
                    <a:pt x="182121" y="76177"/>
                    <a:pt x="172626" y="92510"/>
                    <a:pt x="194227" y="27710"/>
                  </a:cubicBezTo>
                  <a:lnTo>
                    <a:pt x="166518" y="0"/>
                  </a:ln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4114800" y="5223164"/>
              <a:ext cx="277091" cy="374072"/>
            </a:xfrm>
            <a:custGeom>
              <a:avLst/>
              <a:gdLst>
                <a:gd name="connsiteX0" fmla="*/ 0 w 277091"/>
                <a:gd name="connsiteY0" fmla="*/ 374072 h 374072"/>
                <a:gd name="connsiteX1" fmla="*/ 13855 w 277091"/>
                <a:gd name="connsiteY1" fmla="*/ 304800 h 374072"/>
                <a:gd name="connsiteX2" fmla="*/ 55418 w 277091"/>
                <a:gd name="connsiteY2" fmla="*/ 290945 h 374072"/>
                <a:gd name="connsiteX3" fmla="*/ 96982 w 277091"/>
                <a:gd name="connsiteY3" fmla="*/ 263236 h 374072"/>
                <a:gd name="connsiteX4" fmla="*/ 166255 w 277091"/>
                <a:gd name="connsiteY4" fmla="*/ 193963 h 374072"/>
                <a:gd name="connsiteX5" fmla="*/ 193964 w 277091"/>
                <a:gd name="connsiteY5" fmla="*/ 110836 h 374072"/>
                <a:gd name="connsiteX6" fmla="*/ 277091 w 277091"/>
                <a:gd name="connsiteY6" fmla="*/ 0 h 37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7091" h="374072">
                  <a:moveTo>
                    <a:pt x="0" y="374072"/>
                  </a:moveTo>
                  <a:cubicBezTo>
                    <a:pt x="4618" y="350981"/>
                    <a:pt x="793" y="324393"/>
                    <a:pt x="13855" y="304800"/>
                  </a:cubicBezTo>
                  <a:cubicBezTo>
                    <a:pt x="21956" y="292649"/>
                    <a:pt x="42356" y="297476"/>
                    <a:pt x="55418" y="290945"/>
                  </a:cubicBezTo>
                  <a:cubicBezTo>
                    <a:pt x="70311" y="283498"/>
                    <a:pt x="84451" y="274201"/>
                    <a:pt x="96982" y="263236"/>
                  </a:cubicBezTo>
                  <a:cubicBezTo>
                    <a:pt x="121558" y="241732"/>
                    <a:pt x="166255" y="193963"/>
                    <a:pt x="166255" y="193963"/>
                  </a:cubicBezTo>
                  <a:cubicBezTo>
                    <a:pt x="175491" y="166254"/>
                    <a:pt x="177762" y="135138"/>
                    <a:pt x="193964" y="110836"/>
                  </a:cubicBezTo>
                  <a:cubicBezTo>
                    <a:pt x="256628" y="16841"/>
                    <a:pt x="225834" y="51257"/>
                    <a:pt x="277091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4128655" y="5596739"/>
              <a:ext cx="374072" cy="152897"/>
            </a:xfrm>
            <a:custGeom>
              <a:avLst/>
              <a:gdLst>
                <a:gd name="connsiteX0" fmla="*/ 0 w 374072"/>
                <a:gd name="connsiteY0" fmla="*/ 152897 h 152897"/>
                <a:gd name="connsiteX1" fmla="*/ 124690 w 374072"/>
                <a:gd name="connsiteY1" fmla="*/ 125188 h 152897"/>
                <a:gd name="connsiteX2" fmla="*/ 263236 w 374072"/>
                <a:gd name="connsiteY2" fmla="*/ 42061 h 152897"/>
                <a:gd name="connsiteX3" fmla="*/ 360218 w 374072"/>
                <a:gd name="connsiteY3" fmla="*/ 497 h 152897"/>
                <a:gd name="connsiteX4" fmla="*/ 374072 w 374072"/>
                <a:gd name="connsiteY4" fmla="*/ 497 h 15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72" h="152897">
                  <a:moveTo>
                    <a:pt x="0" y="152897"/>
                  </a:moveTo>
                  <a:cubicBezTo>
                    <a:pt x="1530" y="152591"/>
                    <a:pt x="116302" y="130780"/>
                    <a:pt x="124690" y="125188"/>
                  </a:cubicBezTo>
                  <a:cubicBezTo>
                    <a:pt x="271988" y="26990"/>
                    <a:pt x="117684" y="71172"/>
                    <a:pt x="263236" y="42061"/>
                  </a:cubicBezTo>
                  <a:cubicBezTo>
                    <a:pt x="302886" y="22236"/>
                    <a:pt x="319447" y="10690"/>
                    <a:pt x="360218" y="497"/>
                  </a:cubicBezTo>
                  <a:cubicBezTo>
                    <a:pt x="364698" y="-623"/>
                    <a:pt x="369454" y="497"/>
                    <a:pt x="374072" y="497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 106"/>
            <p:cNvSpPr/>
            <p:nvPr/>
          </p:nvSpPr>
          <p:spPr>
            <a:xfrm>
              <a:off x="4544291" y="5527964"/>
              <a:ext cx="96982" cy="207818"/>
            </a:xfrm>
            <a:custGeom>
              <a:avLst/>
              <a:gdLst>
                <a:gd name="connsiteX0" fmla="*/ 0 w 96982"/>
                <a:gd name="connsiteY0" fmla="*/ 0 h 207818"/>
                <a:gd name="connsiteX1" fmla="*/ 55418 w 96982"/>
                <a:gd name="connsiteY1" fmla="*/ 69272 h 207818"/>
                <a:gd name="connsiteX2" fmla="*/ 69273 w 96982"/>
                <a:gd name="connsiteY2" fmla="*/ 152400 h 207818"/>
                <a:gd name="connsiteX3" fmla="*/ 83127 w 96982"/>
                <a:gd name="connsiteY3" fmla="*/ 193963 h 207818"/>
                <a:gd name="connsiteX4" fmla="*/ 96982 w 96982"/>
                <a:gd name="connsiteY4" fmla="*/ 207818 h 20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982" h="207818">
                  <a:moveTo>
                    <a:pt x="0" y="0"/>
                  </a:moveTo>
                  <a:cubicBezTo>
                    <a:pt x="18473" y="23091"/>
                    <a:pt x="43182" y="42352"/>
                    <a:pt x="55418" y="69272"/>
                  </a:cubicBezTo>
                  <a:cubicBezTo>
                    <a:pt x="67042" y="94846"/>
                    <a:pt x="63179" y="124977"/>
                    <a:pt x="69273" y="152400"/>
                  </a:cubicBezTo>
                  <a:cubicBezTo>
                    <a:pt x="72441" y="166656"/>
                    <a:pt x="76596" y="180901"/>
                    <a:pt x="83127" y="193963"/>
                  </a:cubicBezTo>
                  <a:cubicBezTo>
                    <a:pt x="86048" y="199805"/>
                    <a:pt x="92364" y="203200"/>
                    <a:pt x="96982" y="207818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4973782" y="4100945"/>
              <a:ext cx="318666" cy="983673"/>
            </a:xfrm>
            <a:custGeom>
              <a:avLst/>
              <a:gdLst>
                <a:gd name="connsiteX0" fmla="*/ 0 w 318666"/>
                <a:gd name="connsiteY0" fmla="*/ 0 h 983673"/>
                <a:gd name="connsiteX1" fmla="*/ 69273 w 318666"/>
                <a:gd name="connsiteY1" fmla="*/ 69273 h 983673"/>
                <a:gd name="connsiteX2" fmla="*/ 110836 w 318666"/>
                <a:gd name="connsiteY2" fmla="*/ 96982 h 983673"/>
                <a:gd name="connsiteX3" fmla="*/ 124691 w 318666"/>
                <a:gd name="connsiteY3" fmla="*/ 138546 h 983673"/>
                <a:gd name="connsiteX4" fmla="*/ 124691 w 318666"/>
                <a:gd name="connsiteY4" fmla="*/ 429491 h 983673"/>
                <a:gd name="connsiteX5" fmla="*/ 138545 w 318666"/>
                <a:gd name="connsiteY5" fmla="*/ 498764 h 983673"/>
                <a:gd name="connsiteX6" fmla="*/ 180109 w 318666"/>
                <a:gd name="connsiteY6" fmla="*/ 526473 h 983673"/>
                <a:gd name="connsiteX7" fmla="*/ 221673 w 318666"/>
                <a:gd name="connsiteY7" fmla="*/ 581891 h 983673"/>
                <a:gd name="connsiteX8" fmla="*/ 235527 w 318666"/>
                <a:gd name="connsiteY8" fmla="*/ 623455 h 983673"/>
                <a:gd name="connsiteX9" fmla="*/ 263236 w 318666"/>
                <a:gd name="connsiteY9" fmla="*/ 665019 h 983673"/>
                <a:gd name="connsiteX10" fmla="*/ 290945 w 318666"/>
                <a:gd name="connsiteY10" fmla="*/ 886691 h 983673"/>
                <a:gd name="connsiteX11" fmla="*/ 318654 w 318666"/>
                <a:gd name="connsiteY11" fmla="*/ 983673 h 98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666" h="983673">
                  <a:moveTo>
                    <a:pt x="0" y="0"/>
                  </a:moveTo>
                  <a:cubicBezTo>
                    <a:pt x="23091" y="23091"/>
                    <a:pt x="44697" y="47769"/>
                    <a:pt x="69273" y="69273"/>
                  </a:cubicBezTo>
                  <a:cubicBezTo>
                    <a:pt x="81804" y="80238"/>
                    <a:pt x="100434" y="83980"/>
                    <a:pt x="110836" y="96982"/>
                  </a:cubicBezTo>
                  <a:cubicBezTo>
                    <a:pt x="119959" y="108386"/>
                    <a:pt x="120073" y="124691"/>
                    <a:pt x="124691" y="138546"/>
                  </a:cubicBezTo>
                  <a:cubicBezTo>
                    <a:pt x="98046" y="271770"/>
                    <a:pt x="103930" y="211501"/>
                    <a:pt x="124691" y="429491"/>
                  </a:cubicBezTo>
                  <a:cubicBezTo>
                    <a:pt x="126924" y="452933"/>
                    <a:pt x="126862" y="478318"/>
                    <a:pt x="138545" y="498764"/>
                  </a:cubicBezTo>
                  <a:cubicBezTo>
                    <a:pt x="146806" y="513221"/>
                    <a:pt x="168335" y="514699"/>
                    <a:pt x="180109" y="526473"/>
                  </a:cubicBezTo>
                  <a:cubicBezTo>
                    <a:pt x="196437" y="542801"/>
                    <a:pt x="207818" y="563418"/>
                    <a:pt x="221673" y="581891"/>
                  </a:cubicBezTo>
                  <a:cubicBezTo>
                    <a:pt x="226291" y="595746"/>
                    <a:pt x="228996" y="610393"/>
                    <a:pt x="235527" y="623455"/>
                  </a:cubicBezTo>
                  <a:cubicBezTo>
                    <a:pt x="242973" y="638348"/>
                    <a:pt x="259806" y="648725"/>
                    <a:pt x="263236" y="665019"/>
                  </a:cubicBezTo>
                  <a:cubicBezTo>
                    <a:pt x="278577" y="737887"/>
                    <a:pt x="277624" y="813426"/>
                    <a:pt x="290945" y="886691"/>
                  </a:cubicBezTo>
                  <a:cubicBezTo>
                    <a:pt x="320114" y="1047123"/>
                    <a:pt x="318654" y="929081"/>
                    <a:pt x="318654" y="983673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3962400" y="900545"/>
              <a:ext cx="1066800" cy="2424546"/>
            </a:xfrm>
            <a:custGeom>
              <a:avLst/>
              <a:gdLst>
                <a:gd name="connsiteX0" fmla="*/ 498764 w 1066800"/>
                <a:gd name="connsiteY0" fmla="*/ 2424546 h 2424546"/>
                <a:gd name="connsiteX1" fmla="*/ 471055 w 1066800"/>
                <a:gd name="connsiteY1" fmla="*/ 2244437 h 2424546"/>
                <a:gd name="connsiteX2" fmla="*/ 429491 w 1066800"/>
                <a:gd name="connsiteY2" fmla="*/ 2216728 h 2424546"/>
                <a:gd name="connsiteX3" fmla="*/ 83127 w 1066800"/>
                <a:gd name="connsiteY3" fmla="*/ 2161310 h 2424546"/>
                <a:gd name="connsiteX4" fmla="*/ 41564 w 1066800"/>
                <a:gd name="connsiteY4" fmla="*/ 2078182 h 2424546"/>
                <a:gd name="connsiteX5" fmla="*/ 0 w 1066800"/>
                <a:gd name="connsiteY5" fmla="*/ 1995055 h 2424546"/>
                <a:gd name="connsiteX6" fmla="*/ 41564 w 1066800"/>
                <a:gd name="connsiteY6" fmla="*/ 1828800 h 2424546"/>
                <a:gd name="connsiteX7" fmla="*/ 83127 w 1066800"/>
                <a:gd name="connsiteY7" fmla="*/ 1801091 h 2424546"/>
                <a:gd name="connsiteX8" fmla="*/ 124691 w 1066800"/>
                <a:gd name="connsiteY8" fmla="*/ 1717964 h 2424546"/>
                <a:gd name="connsiteX9" fmla="*/ 138545 w 1066800"/>
                <a:gd name="connsiteY9" fmla="*/ 1676400 h 2424546"/>
                <a:gd name="connsiteX10" fmla="*/ 152400 w 1066800"/>
                <a:gd name="connsiteY10" fmla="*/ 1260764 h 2424546"/>
                <a:gd name="connsiteX11" fmla="*/ 180109 w 1066800"/>
                <a:gd name="connsiteY11" fmla="*/ 1219200 h 2424546"/>
                <a:gd name="connsiteX12" fmla="*/ 193964 w 1066800"/>
                <a:gd name="connsiteY12" fmla="*/ 1163782 h 2424546"/>
                <a:gd name="connsiteX13" fmla="*/ 249382 w 1066800"/>
                <a:gd name="connsiteY13" fmla="*/ 1122219 h 2424546"/>
                <a:gd name="connsiteX14" fmla="*/ 332509 w 1066800"/>
                <a:gd name="connsiteY14" fmla="*/ 1066800 h 2424546"/>
                <a:gd name="connsiteX15" fmla="*/ 374073 w 1066800"/>
                <a:gd name="connsiteY15" fmla="*/ 1039091 h 2424546"/>
                <a:gd name="connsiteX16" fmla="*/ 429491 w 1066800"/>
                <a:gd name="connsiteY16" fmla="*/ 955964 h 2424546"/>
                <a:gd name="connsiteX17" fmla="*/ 471055 w 1066800"/>
                <a:gd name="connsiteY17" fmla="*/ 775855 h 2424546"/>
                <a:gd name="connsiteX18" fmla="*/ 512618 w 1066800"/>
                <a:gd name="connsiteY18" fmla="*/ 734291 h 2424546"/>
                <a:gd name="connsiteX19" fmla="*/ 554182 w 1066800"/>
                <a:gd name="connsiteY19" fmla="*/ 637310 h 2424546"/>
                <a:gd name="connsiteX20" fmla="*/ 568036 w 1066800"/>
                <a:gd name="connsiteY20" fmla="*/ 595746 h 2424546"/>
                <a:gd name="connsiteX21" fmla="*/ 595745 w 1066800"/>
                <a:gd name="connsiteY21" fmla="*/ 554182 h 2424546"/>
                <a:gd name="connsiteX22" fmla="*/ 637309 w 1066800"/>
                <a:gd name="connsiteY22" fmla="*/ 429491 h 2424546"/>
                <a:gd name="connsiteX23" fmla="*/ 651164 w 1066800"/>
                <a:gd name="connsiteY23" fmla="*/ 387928 h 2424546"/>
                <a:gd name="connsiteX24" fmla="*/ 678873 w 1066800"/>
                <a:gd name="connsiteY24" fmla="*/ 346364 h 2424546"/>
                <a:gd name="connsiteX25" fmla="*/ 748145 w 1066800"/>
                <a:gd name="connsiteY25" fmla="*/ 221673 h 2424546"/>
                <a:gd name="connsiteX26" fmla="*/ 775855 w 1066800"/>
                <a:gd name="connsiteY26" fmla="*/ 193964 h 2424546"/>
                <a:gd name="connsiteX27" fmla="*/ 817418 w 1066800"/>
                <a:gd name="connsiteY27" fmla="*/ 180110 h 2424546"/>
                <a:gd name="connsiteX28" fmla="*/ 886691 w 1066800"/>
                <a:gd name="connsiteY28" fmla="*/ 83128 h 2424546"/>
                <a:gd name="connsiteX29" fmla="*/ 969818 w 1066800"/>
                <a:gd name="connsiteY29" fmla="*/ 55419 h 2424546"/>
                <a:gd name="connsiteX30" fmla="*/ 1025236 w 1066800"/>
                <a:gd name="connsiteY30" fmla="*/ 27710 h 2424546"/>
                <a:gd name="connsiteX31" fmla="*/ 1066800 w 1066800"/>
                <a:gd name="connsiteY31" fmla="*/ 0 h 242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66800" h="2424546">
                  <a:moveTo>
                    <a:pt x="498764" y="2424546"/>
                  </a:moveTo>
                  <a:cubicBezTo>
                    <a:pt x="489528" y="2364510"/>
                    <a:pt x="490264" y="2302063"/>
                    <a:pt x="471055" y="2244437"/>
                  </a:cubicBezTo>
                  <a:cubicBezTo>
                    <a:pt x="465789" y="2228640"/>
                    <a:pt x="442283" y="2227388"/>
                    <a:pt x="429491" y="2216728"/>
                  </a:cubicBezTo>
                  <a:cubicBezTo>
                    <a:pt x="292005" y="2102157"/>
                    <a:pt x="532110" y="2181718"/>
                    <a:pt x="83127" y="2161310"/>
                  </a:cubicBezTo>
                  <a:cubicBezTo>
                    <a:pt x="48308" y="2056848"/>
                    <a:pt x="95274" y="2185601"/>
                    <a:pt x="41564" y="2078182"/>
                  </a:cubicBezTo>
                  <a:cubicBezTo>
                    <a:pt x="-15797" y="1963461"/>
                    <a:pt x="79411" y="2114173"/>
                    <a:pt x="0" y="1995055"/>
                  </a:cubicBezTo>
                  <a:cubicBezTo>
                    <a:pt x="7703" y="1925732"/>
                    <a:pt x="-6160" y="1876525"/>
                    <a:pt x="41564" y="1828800"/>
                  </a:cubicBezTo>
                  <a:cubicBezTo>
                    <a:pt x="53338" y="1817026"/>
                    <a:pt x="69273" y="1810327"/>
                    <a:pt x="83127" y="1801091"/>
                  </a:cubicBezTo>
                  <a:cubicBezTo>
                    <a:pt x="117955" y="1696612"/>
                    <a:pt x="70972" y="1825405"/>
                    <a:pt x="124691" y="1717964"/>
                  </a:cubicBezTo>
                  <a:cubicBezTo>
                    <a:pt x="131222" y="1704902"/>
                    <a:pt x="133927" y="1690255"/>
                    <a:pt x="138545" y="1676400"/>
                  </a:cubicBezTo>
                  <a:cubicBezTo>
                    <a:pt x="143163" y="1537855"/>
                    <a:pt x="139850" y="1398817"/>
                    <a:pt x="152400" y="1260764"/>
                  </a:cubicBezTo>
                  <a:cubicBezTo>
                    <a:pt x="153908" y="1244181"/>
                    <a:pt x="173550" y="1234505"/>
                    <a:pt x="180109" y="1219200"/>
                  </a:cubicBezTo>
                  <a:cubicBezTo>
                    <a:pt x="187610" y="1201698"/>
                    <a:pt x="182896" y="1179276"/>
                    <a:pt x="193964" y="1163782"/>
                  </a:cubicBezTo>
                  <a:cubicBezTo>
                    <a:pt x="207385" y="1144992"/>
                    <a:pt x="230465" y="1135461"/>
                    <a:pt x="249382" y="1122219"/>
                  </a:cubicBezTo>
                  <a:cubicBezTo>
                    <a:pt x="276664" y="1103121"/>
                    <a:pt x="304800" y="1085273"/>
                    <a:pt x="332509" y="1066800"/>
                  </a:cubicBezTo>
                  <a:lnTo>
                    <a:pt x="374073" y="1039091"/>
                  </a:lnTo>
                  <a:cubicBezTo>
                    <a:pt x="392546" y="1011382"/>
                    <a:pt x="422960" y="988619"/>
                    <a:pt x="429491" y="955964"/>
                  </a:cubicBezTo>
                  <a:cubicBezTo>
                    <a:pt x="435315" y="926841"/>
                    <a:pt x="462697" y="784213"/>
                    <a:pt x="471055" y="775855"/>
                  </a:cubicBezTo>
                  <a:lnTo>
                    <a:pt x="512618" y="734291"/>
                  </a:lnTo>
                  <a:cubicBezTo>
                    <a:pt x="545115" y="636805"/>
                    <a:pt x="502815" y="757168"/>
                    <a:pt x="554182" y="637310"/>
                  </a:cubicBezTo>
                  <a:cubicBezTo>
                    <a:pt x="559935" y="623887"/>
                    <a:pt x="561505" y="608808"/>
                    <a:pt x="568036" y="595746"/>
                  </a:cubicBezTo>
                  <a:cubicBezTo>
                    <a:pt x="575482" y="580853"/>
                    <a:pt x="588982" y="569398"/>
                    <a:pt x="595745" y="554182"/>
                  </a:cubicBezTo>
                  <a:cubicBezTo>
                    <a:pt x="595759" y="554152"/>
                    <a:pt x="630376" y="450289"/>
                    <a:pt x="637309" y="429491"/>
                  </a:cubicBezTo>
                  <a:cubicBezTo>
                    <a:pt x="641927" y="415637"/>
                    <a:pt x="643063" y="400079"/>
                    <a:pt x="651164" y="387928"/>
                  </a:cubicBezTo>
                  <a:lnTo>
                    <a:pt x="678873" y="346364"/>
                  </a:lnTo>
                  <a:cubicBezTo>
                    <a:pt x="696294" y="294099"/>
                    <a:pt x="700506" y="269311"/>
                    <a:pt x="748145" y="221673"/>
                  </a:cubicBezTo>
                  <a:cubicBezTo>
                    <a:pt x="757382" y="212437"/>
                    <a:pt x="764654" y="200684"/>
                    <a:pt x="775855" y="193964"/>
                  </a:cubicBezTo>
                  <a:cubicBezTo>
                    <a:pt x="788378" y="186451"/>
                    <a:pt x="803564" y="184728"/>
                    <a:pt x="817418" y="180110"/>
                  </a:cubicBezTo>
                  <a:cubicBezTo>
                    <a:pt x="835673" y="143600"/>
                    <a:pt x="847804" y="104732"/>
                    <a:pt x="886691" y="83128"/>
                  </a:cubicBezTo>
                  <a:cubicBezTo>
                    <a:pt x="912223" y="68944"/>
                    <a:pt x="943694" y="68481"/>
                    <a:pt x="969818" y="55419"/>
                  </a:cubicBezTo>
                  <a:cubicBezTo>
                    <a:pt x="988291" y="46183"/>
                    <a:pt x="1007304" y="37957"/>
                    <a:pt x="1025236" y="27710"/>
                  </a:cubicBezTo>
                  <a:cubicBezTo>
                    <a:pt x="1039693" y="19449"/>
                    <a:pt x="1066800" y="0"/>
                    <a:pt x="1066800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 109"/>
            <p:cNvSpPr/>
            <p:nvPr/>
          </p:nvSpPr>
          <p:spPr>
            <a:xfrm>
              <a:off x="5486315" y="4336473"/>
              <a:ext cx="180194" cy="1233054"/>
            </a:xfrm>
            <a:custGeom>
              <a:avLst/>
              <a:gdLst>
                <a:gd name="connsiteX0" fmla="*/ 180194 w 180194"/>
                <a:gd name="connsiteY0" fmla="*/ 1233054 h 1233054"/>
                <a:gd name="connsiteX1" fmla="*/ 152485 w 180194"/>
                <a:gd name="connsiteY1" fmla="*/ 1149927 h 1233054"/>
                <a:gd name="connsiteX2" fmla="*/ 124776 w 180194"/>
                <a:gd name="connsiteY2" fmla="*/ 1108363 h 1233054"/>
                <a:gd name="connsiteX3" fmla="*/ 97067 w 180194"/>
                <a:gd name="connsiteY3" fmla="*/ 900545 h 1233054"/>
                <a:gd name="connsiteX4" fmla="*/ 69358 w 180194"/>
                <a:gd name="connsiteY4" fmla="*/ 734291 h 1233054"/>
                <a:gd name="connsiteX5" fmla="*/ 55503 w 180194"/>
                <a:gd name="connsiteY5" fmla="*/ 623454 h 1233054"/>
                <a:gd name="connsiteX6" fmla="*/ 27794 w 180194"/>
                <a:gd name="connsiteY6" fmla="*/ 581891 h 1233054"/>
                <a:gd name="connsiteX7" fmla="*/ 85 w 180194"/>
                <a:gd name="connsiteY7" fmla="*/ 471054 h 1233054"/>
                <a:gd name="connsiteX8" fmla="*/ 41649 w 180194"/>
                <a:gd name="connsiteY8" fmla="*/ 235527 h 1233054"/>
                <a:gd name="connsiteX9" fmla="*/ 55503 w 180194"/>
                <a:gd name="connsiteY9" fmla="*/ 96982 h 1233054"/>
                <a:gd name="connsiteX10" fmla="*/ 69358 w 180194"/>
                <a:gd name="connsiteY10" fmla="*/ 55418 h 1233054"/>
                <a:gd name="connsiteX11" fmla="*/ 97067 w 180194"/>
                <a:gd name="connsiteY11" fmla="*/ 0 h 1233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194" h="1233054">
                  <a:moveTo>
                    <a:pt x="180194" y="1233054"/>
                  </a:moveTo>
                  <a:cubicBezTo>
                    <a:pt x="170958" y="1205345"/>
                    <a:pt x="164347" y="1176617"/>
                    <a:pt x="152485" y="1149927"/>
                  </a:cubicBezTo>
                  <a:cubicBezTo>
                    <a:pt x="145722" y="1134711"/>
                    <a:pt x="128388" y="1124618"/>
                    <a:pt x="124776" y="1108363"/>
                  </a:cubicBezTo>
                  <a:cubicBezTo>
                    <a:pt x="109616" y="1040141"/>
                    <a:pt x="107309" y="969676"/>
                    <a:pt x="97067" y="900545"/>
                  </a:cubicBezTo>
                  <a:cubicBezTo>
                    <a:pt x="88834" y="844969"/>
                    <a:pt x="76327" y="790040"/>
                    <a:pt x="69358" y="734291"/>
                  </a:cubicBezTo>
                  <a:cubicBezTo>
                    <a:pt x="64740" y="697345"/>
                    <a:pt x="65300" y="659375"/>
                    <a:pt x="55503" y="623454"/>
                  </a:cubicBezTo>
                  <a:cubicBezTo>
                    <a:pt x="51122" y="607390"/>
                    <a:pt x="37030" y="595745"/>
                    <a:pt x="27794" y="581891"/>
                  </a:cubicBezTo>
                  <a:cubicBezTo>
                    <a:pt x="17805" y="551922"/>
                    <a:pt x="-1435" y="499928"/>
                    <a:pt x="85" y="471054"/>
                  </a:cubicBezTo>
                  <a:cubicBezTo>
                    <a:pt x="7528" y="329625"/>
                    <a:pt x="12134" y="324070"/>
                    <a:pt x="41649" y="235527"/>
                  </a:cubicBezTo>
                  <a:cubicBezTo>
                    <a:pt x="46267" y="189345"/>
                    <a:pt x="48446" y="142854"/>
                    <a:pt x="55503" y="96982"/>
                  </a:cubicBezTo>
                  <a:cubicBezTo>
                    <a:pt x="57724" y="82548"/>
                    <a:pt x="63605" y="68841"/>
                    <a:pt x="69358" y="55418"/>
                  </a:cubicBezTo>
                  <a:cubicBezTo>
                    <a:pt x="77494" y="36435"/>
                    <a:pt x="97067" y="0"/>
                    <a:pt x="97067" y="0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6317673" y="180109"/>
              <a:ext cx="124744" cy="858982"/>
            </a:xfrm>
            <a:custGeom>
              <a:avLst/>
              <a:gdLst>
                <a:gd name="connsiteX0" fmla="*/ 0 w 124744"/>
                <a:gd name="connsiteY0" fmla="*/ 0 h 858982"/>
                <a:gd name="connsiteX1" fmla="*/ 27709 w 124744"/>
                <a:gd name="connsiteY1" fmla="*/ 277091 h 858982"/>
                <a:gd name="connsiteX2" fmla="*/ 55418 w 124744"/>
                <a:gd name="connsiteY2" fmla="*/ 318655 h 858982"/>
                <a:gd name="connsiteX3" fmla="*/ 83127 w 124744"/>
                <a:gd name="connsiteY3" fmla="*/ 401782 h 858982"/>
                <a:gd name="connsiteX4" fmla="*/ 96982 w 124744"/>
                <a:gd name="connsiteY4" fmla="*/ 443346 h 858982"/>
                <a:gd name="connsiteX5" fmla="*/ 110836 w 124744"/>
                <a:gd name="connsiteY5" fmla="*/ 554182 h 858982"/>
                <a:gd name="connsiteX6" fmla="*/ 124691 w 124744"/>
                <a:gd name="connsiteY6" fmla="*/ 595746 h 858982"/>
                <a:gd name="connsiteX7" fmla="*/ 96982 w 124744"/>
                <a:gd name="connsiteY7" fmla="*/ 803564 h 858982"/>
                <a:gd name="connsiteX8" fmla="*/ 124691 w 124744"/>
                <a:gd name="connsiteY8" fmla="*/ 858982 h 85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44" h="858982">
                  <a:moveTo>
                    <a:pt x="0" y="0"/>
                  </a:moveTo>
                  <a:cubicBezTo>
                    <a:pt x="714" y="9280"/>
                    <a:pt x="13823" y="230804"/>
                    <a:pt x="27709" y="277091"/>
                  </a:cubicBezTo>
                  <a:cubicBezTo>
                    <a:pt x="32494" y="293040"/>
                    <a:pt x="46182" y="304800"/>
                    <a:pt x="55418" y="318655"/>
                  </a:cubicBezTo>
                  <a:lnTo>
                    <a:pt x="83127" y="401782"/>
                  </a:lnTo>
                  <a:lnTo>
                    <a:pt x="96982" y="443346"/>
                  </a:lnTo>
                  <a:cubicBezTo>
                    <a:pt x="101600" y="480291"/>
                    <a:pt x="104176" y="517550"/>
                    <a:pt x="110836" y="554182"/>
                  </a:cubicBezTo>
                  <a:cubicBezTo>
                    <a:pt x="113448" y="568551"/>
                    <a:pt x="124691" y="581142"/>
                    <a:pt x="124691" y="595746"/>
                  </a:cubicBezTo>
                  <a:cubicBezTo>
                    <a:pt x="124691" y="731348"/>
                    <a:pt x="124464" y="721115"/>
                    <a:pt x="96982" y="803564"/>
                  </a:cubicBezTo>
                  <a:cubicBezTo>
                    <a:pt x="127253" y="848970"/>
                    <a:pt x="124691" y="828476"/>
                    <a:pt x="124691" y="858982"/>
                  </a:cubicBezTo>
                </a:path>
              </a:pathLst>
            </a:custGeom>
            <a:noFill/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 111"/>
            <p:cNvSpPr/>
            <p:nvPr/>
          </p:nvSpPr>
          <p:spPr>
            <a:xfrm>
              <a:off x="5597236" y="997527"/>
              <a:ext cx="845128" cy="3283528"/>
            </a:xfrm>
            <a:custGeom>
              <a:avLst/>
              <a:gdLst>
                <a:gd name="connsiteX0" fmla="*/ 0 w 845128"/>
                <a:gd name="connsiteY0" fmla="*/ 3283528 h 3283528"/>
                <a:gd name="connsiteX1" fmla="*/ 69273 w 845128"/>
                <a:gd name="connsiteY1" fmla="*/ 3241964 h 3283528"/>
                <a:gd name="connsiteX2" fmla="*/ 110837 w 845128"/>
                <a:gd name="connsiteY2" fmla="*/ 3214255 h 3283528"/>
                <a:gd name="connsiteX3" fmla="*/ 180109 w 845128"/>
                <a:gd name="connsiteY3" fmla="*/ 3158837 h 3283528"/>
                <a:gd name="connsiteX4" fmla="*/ 207819 w 845128"/>
                <a:gd name="connsiteY4" fmla="*/ 3131128 h 3283528"/>
                <a:gd name="connsiteX5" fmla="*/ 263237 w 845128"/>
                <a:gd name="connsiteY5" fmla="*/ 3048000 h 3283528"/>
                <a:gd name="connsiteX6" fmla="*/ 304800 w 845128"/>
                <a:gd name="connsiteY6" fmla="*/ 3006437 h 3283528"/>
                <a:gd name="connsiteX7" fmla="*/ 443346 w 845128"/>
                <a:gd name="connsiteY7" fmla="*/ 2964873 h 3283528"/>
                <a:gd name="connsiteX8" fmla="*/ 498764 w 845128"/>
                <a:gd name="connsiteY8" fmla="*/ 2881746 h 3283528"/>
                <a:gd name="connsiteX9" fmla="*/ 429491 w 845128"/>
                <a:gd name="connsiteY9" fmla="*/ 2673928 h 3283528"/>
                <a:gd name="connsiteX10" fmla="*/ 415637 w 845128"/>
                <a:gd name="connsiteY10" fmla="*/ 2618509 h 3283528"/>
                <a:gd name="connsiteX11" fmla="*/ 387928 w 845128"/>
                <a:gd name="connsiteY11" fmla="*/ 2576946 h 3283528"/>
                <a:gd name="connsiteX12" fmla="*/ 401782 w 845128"/>
                <a:gd name="connsiteY12" fmla="*/ 2507673 h 3283528"/>
                <a:gd name="connsiteX13" fmla="*/ 415637 w 845128"/>
                <a:gd name="connsiteY13" fmla="*/ 2466109 h 3283528"/>
                <a:gd name="connsiteX14" fmla="*/ 429491 w 845128"/>
                <a:gd name="connsiteY14" fmla="*/ 2410691 h 3283528"/>
                <a:gd name="connsiteX15" fmla="*/ 443346 w 845128"/>
                <a:gd name="connsiteY15" fmla="*/ 2286000 h 3283528"/>
                <a:gd name="connsiteX16" fmla="*/ 429491 w 845128"/>
                <a:gd name="connsiteY16" fmla="*/ 2133600 h 3283528"/>
                <a:gd name="connsiteX17" fmla="*/ 415637 w 845128"/>
                <a:gd name="connsiteY17" fmla="*/ 2092037 h 3283528"/>
                <a:gd name="connsiteX18" fmla="*/ 401782 w 845128"/>
                <a:gd name="connsiteY18" fmla="*/ 2036618 h 3283528"/>
                <a:gd name="connsiteX19" fmla="*/ 387928 w 845128"/>
                <a:gd name="connsiteY19" fmla="*/ 1801091 h 3283528"/>
                <a:gd name="connsiteX20" fmla="*/ 346364 w 845128"/>
                <a:gd name="connsiteY20" fmla="*/ 1690255 h 3283528"/>
                <a:gd name="connsiteX21" fmla="*/ 332509 w 845128"/>
                <a:gd name="connsiteY21" fmla="*/ 1648691 h 3283528"/>
                <a:gd name="connsiteX22" fmla="*/ 346364 w 845128"/>
                <a:gd name="connsiteY22" fmla="*/ 1330037 h 3283528"/>
                <a:gd name="connsiteX23" fmla="*/ 374073 w 845128"/>
                <a:gd name="connsiteY23" fmla="*/ 1246909 h 3283528"/>
                <a:gd name="connsiteX24" fmla="*/ 387928 w 845128"/>
                <a:gd name="connsiteY24" fmla="*/ 1205346 h 3283528"/>
                <a:gd name="connsiteX25" fmla="*/ 429491 w 845128"/>
                <a:gd name="connsiteY25" fmla="*/ 1191491 h 3283528"/>
                <a:gd name="connsiteX26" fmla="*/ 457200 w 845128"/>
                <a:gd name="connsiteY26" fmla="*/ 1149928 h 3283528"/>
                <a:gd name="connsiteX27" fmla="*/ 498764 w 845128"/>
                <a:gd name="connsiteY27" fmla="*/ 1136073 h 3283528"/>
                <a:gd name="connsiteX28" fmla="*/ 609600 w 845128"/>
                <a:gd name="connsiteY28" fmla="*/ 1122218 h 3283528"/>
                <a:gd name="connsiteX29" fmla="*/ 651164 w 845128"/>
                <a:gd name="connsiteY29" fmla="*/ 1108364 h 3283528"/>
                <a:gd name="connsiteX30" fmla="*/ 706582 w 845128"/>
                <a:gd name="connsiteY30" fmla="*/ 1025237 h 3283528"/>
                <a:gd name="connsiteX31" fmla="*/ 734291 w 845128"/>
                <a:gd name="connsiteY31" fmla="*/ 886691 h 3283528"/>
                <a:gd name="connsiteX32" fmla="*/ 748146 w 845128"/>
                <a:gd name="connsiteY32" fmla="*/ 845128 h 3283528"/>
                <a:gd name="connsiteX33" fmla="*/ 775855 w 845128"/>
                <a:gd name="connsiteY33" fmla="*/ 803564 h 3283528"/>
                <a:gd name="connsiteX34" fmla="*/ 789709 w 845128"/>
                <a:gd name="connsiteY34" fmla="*/ 762000 h 3283528"/>
                <a:gd name="connsiteX35" fmla="*/ 803564 w 845128"/>
                <a:gd name="connsiteY35" fmla="*/ 678873 h 3283528"/>
                <a:gd name="connsiteX36" fmla="*/ 817419 w 845128"/>
                <a:gd name="connsiteY36" fmla="*/ 609600 h 3283528"/>
                <a:gd name="connsiteX37" fmla="*/ 803564 w 845128"/>
                <a:gd name="connsiteY37" fmla="*/ 415637 h 3283528"/>
                <a:gd name="connsiteX38" fmla="*/ 775855 w 845128"/>
                <a:gd name="connsiteY38" fmla="*/ 374073 h 3283528"/>
                <a:gd name="connsiteX39" fmla="*/ 762000 w 845128"/>
                <a:gd name="connsiteY39" fmla="*/ 304800 h 3283528"/>
                <a:gd name="connsiteX40" fmla="*/ 789709 w 845128"/>
                <a:gd name="connsiteY40" fmla="*/ 96982 h 3283528"/>
                <a:gd name="connsiteX41" fmla="*/ 817419 w 845128"/>
                <a:gd name="connsiteY41" fmla="*/ 41564 h 3283528"/>
                <a:gd name="connsiteX42" fmla="*/ 845128 w 845128"/>
                <a:gd name="connsiteY42" fmla="*/ 0 h 328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45128" h="3283528">
                  <a:moveTo>
                    <a:pt x="0" y="3283528"/>
                  </a:moveTo>
                  <a:cubicBezTo>
                    <a:pt x="23091" y="3269673"/>
                    <a:pt x="46438" y="3256236"/>
                    <a:pt x="69273" y="3241964"/>
                  </a:cubicBezTo>
                  <a:cubicBezTo>
                    <a:pt x="83393" y="3233139"/>
                    <a:pt x="99063" y="3226029"/>
                    <a:pt x="110837" y="3214255"/>
                  </a:cubicBezTo>
                  <a:cubicBezTo>
                    <a:pt x="173504" y="3151588"/>
                    <a:pt x="99194" y="3185808"/>
                    <a:pt x="180109" y="3158837"/>
                  </a:cubicBezTo>
                  <a:cubicBezTo>
                    <a:pt x="189346" y="3149601"/>
                    <a:pt x="199982" y="3141578"/>
                    <a:pt x="207819" y="3131128"/>
                  </a:cubicBezTo>
                  <a:cubicBezTo>
                    <a:pt x="227800" y="3104486"/>
                    <a:pt x="239689" y="3071548"/>
                    <a:pt x="263237" y="3048000"/>
                  </a:cubicBezTo>
                  <a:cubicBezTo>
                    <a:pt x="277091" y="3034146"/>
                    <a:pt x="287673" y="3015952"/>
                    <a:pt x="304800" y="3006437"/>
                  </a:cubicBezTo>
                  <a:cubicBezTo>
                    <a:pt x="332395" y="2991107"/>
                    <a:pt x="407571" y="2973817"/>
                    <a:pt x="443346" y="2964873"/>
                  </a:cubicBezTo>
                  <a:cubicBezTo>
                    <a:pt x="461819" y="2937164"/>
                    <a:pt x="506841" y="2914054"/>
                    <a:pt x="498764" y="2881746"/>
                  </a:cubicBezTo>
                  <a:cubicBezTo>
                    <a:pt x="453162" y="2699337"/>
                    <a:pt x="488887" y="2763021"/>
                    <a:pt x="429491" y="2673928"/>
                  </a:cubicBezTo>
                  <a:cubicBezTo>
                    <a:pt x="424873" y="2655455"/>
                    <a:pt x="423138" y="2636011"/>
                    <a:pt x="415637" y="2618509"/>
                  </a:cubicBezTo>
                  <a:cubicBezTo>
                    <a:pt x="409078" y="2603204"/>
                    <a:pt x="389993" y="2593468"/>
                    <a:pt x="387928" y="2576946"/>
                  </a:cubicBezTo>
                  <a:cubicBezTo>
                    <a:pt x="385007" y="2553580"/>
                    <a:pt x="396071" y="2530518"/>
                    <a:pt x="401782" y="2507673"/>
                  </a:cubicBezTo>
                  <a:cubicBezTo>
                    <a:pt x="405324" y="2493505"/>
                    <a:pt x="411625" y="2480151"/>
                    <a:pt x="415637" y="2466109"/>
                  </a:cubicBezTo>
                  <a:cubicBezTo>
                    <a:pt x="420868" y="2447800"/>
                    <a:pt x="424873" y="2429164"/>
                    <a:pt x="429491" y="2410691"/>
                  </a:cubicBezTo>
                  <a:cubicBezTo>
                    <a:pt x="434109" y="2369127"/>
                    <a:pt x="443346" y="2327819"/>
                    <a:pt x="443346" y="2286000"/>
                  </a:cubicBezTo>
                  <a:cubicBezTo>
                    <a:pt x="443346" y="2234991"/>
                    <a:pt x="436705" y="2184097"/>
                    <a:pt x="429491" y="2133600"/>
                  </a:cubicBezTo>
                  <a:cubicBezTo>
                    <a:pt x="427426" y="2119143"/>
                    <a:pt x="419649" y="2106079"/>
                    <a:pt x="415637" y="2092037"/>
                  </a:cubicBezTo>
                  <a:cubicBezTo>
                    <a:pt x="410406" y="2073728"/>
                    <a:pt x="406400" y="2055091"/>
                    <a:pt x="401782" y="2036618"/>
                  </a:cubicBezTo>
                  <a:cubicBezTo>
                    <a:pt x="397164" y="1958109"/>
                    <a:pt x="395384" y="1879381"/>
                    <a:pt x="387928" y="1801091"/>
                  </a:cubicBezTo>
                  <a:cubicBezTo>
                    <a:pt x="382715" y="1746358"/>
                    <a:pt x="367781" y="1740228"/>
                    <a:pt x="346364" y="1690255"/>
                  </a:cubicBezTo>
                  <a:cubicBezTo>
                    <a:pt x="340611" y="1676832"/>
                    <a:pt x="337127" y="1662546"/>
                    <a:pt x="332509" y="1648691"/>
                  </a:cubicBezTo>
                  <a:cubicBezTo>
                    <a:pt x="337127" y="1542473"/>
                    <a:pt x="335424" y="1435791"/>
                    <a:pt x="346364" y="1330037"/>
                  </a:cubicBezTo>
                  <a:cubicBezTo>
                    <a:pt x="349370" y="1300984"/>
                    <a:pt x="364836" y="1274618"/>
                    <a:pt x="374073" y="1246909"/>
                  </a:cubicBezTo>
                  <a:cubicBezTo>
                    <a:pt x="378691" y="1233055"/>
                    <a:pt x="374074" y="1209964"/>
                    <a:pt x="387928" y="1205346"/>
                  </a:cubicBezTo>
                  <a:lnTo>
                    <a:pt x="429491" y="1191491"/>
                  </a:lnTo>
                  <a:cubicBezTo>
                    <a:pt x="438727" y="1177637"/>
                    <a:pt x="444198" y="1160330"/>
                    <a:pt x="457200" y="1149928"/>
                  </a:cubicBezTo>
                  <a:cubicBezTo>
                    <a:pt x="468604" y="1140805"/>
                    <a:pt x="484395" y="1138686"/>
                    <a:pt x="498764" y="1136073"/>
                  </a:cubicBezTo>
                  <a:cubicBezTo>
                    <a:pt x="535396" y="1129412"/>
                    <a:pt x="572655" y="1126836"/>
                    <a:pt x="609600" y="1122218"/>
                  </a:cubicBezTo>
                  <a:cubicBezTo>
                    <a:pt x="623455" y="1117600"/>
                    <a:pt x="640837" y="1118691"/>
                    <a:pt x="651164" y="1108364"/>
                  </a:cubicBezTo>
                  <a:cubicBezTo>
                    <a:pt x="674712" y="1084816"/>
                    <a:pt x="706582" y="1025237"/>
                    <a:pt x="706582" y="1025237"/>
                  </a:cubicBezTo>
                  <a:cubicBezTo>
                    <a:pt x="717467" y="959928"/>
                    <a:pt x="717759" y="944553"/>
                    <a:pt x="734291" y="886691"/>
                  </a:cubicBezTo>
                  <a:cubicBezTo>
                    <a:pt x="738303" y="872649"/>
                    <a:pt x="741615" y="858190"/>
                    <a:pt x="748146" y="845128"/>
                  </a:cubicBezTo>
                  <a:cubicBezTo>
                    <a:pt x="755593" y="830235"/>
                    <a:pt x="766619" y="817419"/>
                    <a:pt x="775855" y="803564"/>
                  </a:cubicBezTo>
                  <a:cubicBezTo>
                    <a:pt x="780473" y="789709"/>
                    <a:pt x="786541" y="776256"/>
                    <a:pt x="789709" y="762000"/>
                  </a:cubicBezTo>
                  <a:cubicBezTo>
                    <a:pt x="795803" y="734578"/>
                    <a:pt x="798539" y="706511"/>
                    <a:pt x="803564" y="678873"/>
                  </a:cubicBezTo>
                  <a:cubicBezTo>
                    <a:pt x="807777" y="655705"/>
                    <a:pt x="812801" y="632691"/>
                    <a:pt x="817419" y="609600"/>
                  </a:cubicBezTo>
                  <a:cubicBezTo>
                    <a:pt x="812801" y="544946"/>
                    <a:pt x="814829" y="479470"/>
                    <a:pt x="803564" y="415637"/>
                  </a:cubicBezTo>
                  <a:cubicBezTo>
                    <a:pt x="800670" y="399239"/>
                    <a:pt x="781702" y="389664"/>
                    <a:pt x="775855" y="374073"/>
                  </a:cubicBezTo>
                  <a:cubicBezTo>
                    <a:pt x="767587" y="352024"/>
                    <a:pt x="766618" y="327891"/>
                    <a:pt x="762000" y="304800"/>
                  </a:cubicBezTo>
                  <a:cubicBezTo>
                    <a:pt x="766336" y="257103"/>
                    <a:pt x="767681" y="155724"/>
                    <a:pt x="789709" y="96982"/>
                  </a:cubicBezTo>
                  <a:cubicBezTo>
                    <a:pt x="796961" y="77644"/>
                    <a:pt x="807172" y="59496"/>
                    <a:pt x="817419" y="41564"/>
                  </a:cubicBezTo>
                  <a:cubicBezTo>
                    <a:pt x="825680" y="27107"/>
                    <a:pt x="845128" y="0"/>
                    <a:pt x="845128" y="0"/>
                  </a:cubicBezTo>
                </a:path>
              </a:pathLst>
            </a:cu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3" name="AutoShape 4"/>
          <p:cNvSpPr>
            <a:spLocks noChangeArrowheads="1"/>
          </p:cNvSpPr>
          <p:nvPr/>
        </p:nvSpPr>
        <p:spPr bwMode="auto">
          <a:xfrm>
            <a:off x="4799783" y="4457708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4" name="AutoShape 4"/>
          <p:cNvSpPr>
            <a:spLocks noChangeArrowheads="1"/>
          </p:cNvSpPr>
          <p:nvPr/>
        </p:nvSpPr>
        <p:spPr bwMode="auto">
          <a:xfrm>
            <a:off x="5540429" y="2176077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5" name="AutoShape 4"/>
          <p:cNvSpPr>
            <a:spLocks noChangeArrowheads="1"/>
          </p:cNvSpPr>
          <p:nvPr/>
        </p:nvSpPr>
        <p:spPr bwMode="auto">
          <a:xfrm>
            <a:off x="4629205" y="449766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" name="AutoShape 4"/>
          <p:cNvSpPr>
            <a:spLocks noChangeArrowheads="1"/>
          </p:cNvSpPr>
          <p:nvPr/>
        </p:nvSpPr>
        <p:spPr bwMode="auto">
          <a:xfrm>
            <a:off x="4651314" y="3759480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" name="Line Callout 2 (Border and Accent Bar) 116"/>
          <p:cNvSpPr/>
          <p:nvPr/>
        </p:nvSpPr>
        <p:spPr>
          <a:xfrm>
            <a:off x="7460975" y="838201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381407"/>
              <a:gd name="adj6" fmla="val -152641"/>
            </a:avLst>
          </a:prstGeom>
          <a:solidFill>
            <a:srgbClr val="A85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Chipwinge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(99)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18" name="Line Callout 2 (Border and Accent Bar) 117"/>
          <p:cNvSpPr/>
          <p:nvPr/>
        </p:nvSpPr>
        <p:spPr>
          <a:xfrm>
            <a:off x="7460975" y="1226797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507157"/>
              <a:gd name="adj6" fmla="val -169288"/>
            </a:avLst>
          </a:prstGeom>
          <a:solidFill>
            <a:srgbClr val="A85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Dapein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(1)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(240)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19" name="Line Callout 2 (Border and Accent Bar) 118"/>
          <p:cNvSpPr/>
          <p:nvPr/>
        </p:nvSpPr>
        <p:spPr>
          <a:xfrm>
            <a:off x="7460975" y="1615379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402309"/>
              <a:gd name="adj6" fmla="val -151567"/>
            </a:avLst>
          </a:prstGeom>
          <a:solidFill>
            <a:srgbClr val="A85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Shweli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(1)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(600)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20" name="Line Callout 2 (Border and Accent Bar) 119"/>
          <p:cNvSpPr/>
          <p:nvPr/>
        </p:nvSpPr>
        <p:spPr>
          <a:xfrm>
            <a:off x="1324084" y="1230411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614469"/>
              <a:gd name="adj6" fmla="val 267239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Thapanzeik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(30) MW 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21" name="Line Callout 2 (Border and Accent Bar) 120"/>
          <p:cNvSpPr/>
          <p:nvPr/>
        </p:nvSpPr>
        <p:spPr>
          <a:xfrm>
            <a:off x="7460975" y="2003967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527060"/>
              <a:gd name="adj6" fmla="val -217082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Yeywa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(790)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22" name="Line Callout 2 (Border and Accent Bar) 121"/>
          <p:cNvSpPr/>
          <p:nvPr/>
        </p:nvSpPr>
        <p:spPr>
          <a:xfrm>
            <a:off x="7460975" y="2781153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495302"/>
              <a:gd name="adj6" fmla="val -236546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Nancho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(40)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23" name="Line Callout 2 (Border and Accent Bar) 122"/>
          <p:cNvSpPr/>
          <p:nvPr/>
        </p:nvSpPr>
        <p:spPr>
          <a:xfrm>
            <a:off x="7460975" y="3169742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283701"/>
              <a:gd name="adj6" fmla="val -178685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Zawgyi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(2)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(12)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24" name="Line Callout 2 (Border and Accent Bar) 123"/>
          <p:cNvSpPr/>
          <p:nvPr/>
        </p:nvSpPr>
        <p:spPr>
          <a:xfrm>
            <a:off x="7460975" y="3558323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212231"/>
              <a:gd name="adj6" fmla="val -180564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Zawgyi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(1)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(18)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25" name="Line Callout 2 (Border and Accent Bar) 124"/>
          <p:cNvSpPr/>
          <p:nvPr/>
        </p:nvSpPr>
        <p:spPr>
          <a:xfrm>
            <a:off x="7460975" y="3946912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156141"/>
              <a:gd name="adj6" fmla="val -211980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Upper </a:t>
            </a:r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Paunglaung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(140)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26" name="Line Callout 2 (Border and Accent Bar) 125"/>
          <p:cNvSpPr/>
          <p:nvPr/>
        </p:nvSpPr>
        <p:spPr>
          <a:xfrm>
            <a:off x="7460975" y="4335509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31295"/>
              <a:gd name="adj6" fmla="val -142168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Kengtawng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(54)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27" name="Line Callout 2 (Border and Accent Bar) 126"/>
          <p:cNvSpPr/>
          <p:nvPr/>
        </p:nvSpPr>
        <p:spPr>
          <a:xfrm>
            <a:off x="7460975" y="4724098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-25700"/>
              <a:gd name="adj6" fmla="val -212516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Paunglaung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(280)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28" name="Line Callout 2 (Border and Accent Bar) 127"/>
          <p:cNvSpPr/>
          <p:nvPr/>
        </p:nvSpPr>
        <p:spPr>
          <a:xfrm>
            <a:off x="7460975" y="5112687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-54650"/>
              <a:gd name="adj6" fmla="val -174657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Baluchaung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(1)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(28)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29" name="Line Callout 2 (Border and Accent Bar) 128"/>
          <p:cNvSpPr/>
          <p:nvPr/>
        </p:nvSpPr>
        <p:spPr>
          <a:xfrm>
            <a:off x="7460975" y="5501276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-144213"/>
              <a:gd name="adj6" fmla="val -175194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Baluchaung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(2)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(168)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30" name="Line Callout 2 (Border and Accent Bar) 129"/>
          <p:cNvSpPr/>
          <p:nvPr/>
        </p:nvSpPr>
        <p:spPr>
          <a:xfrm>
            <a:off x="7460975" y="5889865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-222016"/>
              <a:gd name="adj6" fmla="val -175731"/>
            </a:avLst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tx1"/>
                </a:solidFill>
                <a:latin typeface="Myanmar3" pitchFamily="18" charset="0"/>
                <a:cs typeface="Myanmar3" pitchFamily="18" charset="0"/>
              </a:rPr>
              <a:t>Baluchaung</a:t>
            </a:r>
            <a:r>
              <a:rPr lang="en-US" sz="900" b="1" dirty="0" smtClean="0">
                <a:solidFill>
                  <a:schemeClr val="tx1"/>
                </a:solidFill>
                <a:latin typeface="Myanmar3" pitchFamily="18" charset="0"/>
                <a:cs typeface="Myanmar3" pitchFamily="18" charset="0"/>
              </a:rPr>
              <a:t> (3)</a:t>
            </a:r>
            <a:endParaRPr lang="en-US" sz="900" b="1" dirty="0">
              <a:solidFill>
                <a:schemeClr val="tx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tx1"/>
                </a:solidFill>
                <a:latin typeface="Myanmar3" pitchFamily="18" charset="0"/>
                <a:cs typeface="Myanmar3" pitchFamily="18" charset="0"/>
              </a:rPr>
              <a:t>(52) MW</a:t>
            </a:r>
            <a:endParaRPr lang="en-US" sz="900" dirty="0">
              <a:solidFill>
                <a:schemeClr val="tx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31" name="Line Callout 2 (Border and Accent Bar) 130"/>
          <p:cNvSpPr/>
          <p:nvPr/>
        </p:nvSpPr>
        <p:spPr>
          <a:xfrm>
            <a:off x="7460975" y="6278455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-151987"/>
              <a:gd name="adj6" fmla="val -191377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Shwegyin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(75)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32" name="Line Callout 2 (Border and Accent Bar) 131"/>
          <p:cNvSpPr/>
          <p:nvPr/>
        </p:nvSpPr>
        <p:spPr>
          <a:xfrm>
            <a:off x="1324084" y="1620909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628774"/>
              <a:gd name="adj6" fmla="val 283439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Sedawgyi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(25) MW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33" name="Line Callout 2 (Border and Accent Bar) 132"/>
          <p:cNvSpPr/>
          <p:nvPr/>
        </p:nvSpPr>
        <p:spPr>
          <a:xfrm>
            <a:off x="1324084" y="2011411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586180"/>
              <a:gd name="adj6" fmla="val 280996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Kinda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(56) MW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34" name="Line Callout 2 (Border and Accent Bar) 133"/>
          <p:cNvSpPr/>
          <p:nvPr/>
        </p:nvSpPr>
        <p:spPr>
          <a:xfrm>
            <a:off x="1324084" y="2401923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767886"/>
              <a:gd name="adj6" fmla="val 304033"/>
            </a:avLst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tx1"/>
                </a:solidFill>
                <a:latin typeface="Myanmar3" pitchFamily="18" charset="0"/>
                <a:cs typeface="Myanmar3" pitchFamily="18" charset="0"/>
              </a:rPr>
              <a:t>Thauk</a:t>
            </a:r>
            <a:r>
              <a:rPr lang="en-US" sz="900" b="1" dirty="0" smtClean="0">
                <a:solidFill>
                  <a:schemeClr val="tx1"/>
                </a:solidFill>
                <a:latin typeface="Myanmar3" pitchFamily="18" charset="0"/>
                <a:cs typeface="Myanmar3" pitchFamily="18" charset="0"/>
              </a:rPr>
              <a:t> Ye </a:t>
            </a:r>
            <a:r>
              <a:rPr lang="en-US" sz="900" b="1" dirty="0" err="1" smtClean="0">
                <a:solidFill>
                  <a:schemeClr val="tx1"/>
                </a:solidFill>
                <a:latin typeface="Myanmar3" pitchFamily="18" charset="0"/>
                <a:cs typeface="Myanmar3" pitchFamily="18" charset="0"/>
              </a:rPr>
              <a:t>Khat</a:t>
            </a:r>
            <a:r>
              <a:rPr lang="en-US" sz="900" b="1" dirty="0" smtClean="0">
                <a:solidFill>
                  <a:schemeClr val="tx1"/>
                </a:solidFill>
                <a:latin typeface="Myanmar3" pitchFamily="18" charset="0"/>
                <a:cs typeface="Myanmar3" pitchFamily="18" charset="0"/>
              </a:rPr>
              <a:t> (2)</a:t>
            </a:r>
            <a:endParaRPr lang="en-US" sz="900" b="1" dirty="0">
              <a:solidFill>
                <a:schemeClr val="tx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tx1"/>
                </a:solidFill>
                <a:latin typeface="Myanmar3" pitchFamily="18" charset="0"/>
                <a:cs typeface="Myanmar3" pitchFamily="18" charset="0"/>
              </a:rPr>
              <a:t>(120) MW</a:t>
            </a:r>
            <a:endParaRPr lang="en-US" sz="900" b="1" dirty="0">
              <a:solidFill>
                <a:schemeClr val="tx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35" name="Line Callout 2 (Border and Accent Bar) 134"/>
          <p:cNvSpPr/>
          <p:nvPr/>
        </p:nvSpPr>
        <p:spPr>
          <a:xfrm>
            <a:off x="1324084" y="2792427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492863"/>
              <a:gd name="adj6" fmla="val 224019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Mone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</a:t>
            </a:r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Chaung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(75) MW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36" name="Line Callout 2 (Border and Accent Bar) 135"/>
          <p:cNvSpPr/>
          <p:nvPr/>
        </p:nvSpPr>
        <p:spPr>
          <a:xfrm>
            <a:off x="1324084" y="3182931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413252"/>
              <a:gd name="adj6" fmla="val 218917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Kyeeon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</a:t>
            </a:r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Kyeewa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(74) MW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37" name="Line Callout 2 (Border and Accent Bar) 136"/>
          <p:cNvSpPr/>
          <p:nvPr/>
        </p:nvSpPr>
        <p:spPr>
          <a:xfrm>
            <a:off x="1324084" y="3573427"/>
            <a:ext cx="1182470" cy="350953"/>
          </a:xfrm>
          <a:prstGeom prst="accentBorderCallout2">
            <a:avLst>
              <a:gd name="adj1" fmla="val 77102"/>
              <a:gd name="adj2" fmla="val 103298"/>
              <a:gd name="adj3" fmla="val 77326"/>
              <a:gd name="adj4" fmla="val 117184"/>
              <a:gd name="adj5" fmla="val 506433"/>
              <a:gd name="adj6" fmla="val 283358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Kabaung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(30) MW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38" name="AutoShape 4"/>
          <p:cNvSpPr>
            <a:spLocks noChangeArrowheads="1"/>
          </p:cNvSpPr>
          <p:nvPr/>
        </p:nvSpPr>
        <p:spPr bwMode="auto">
          <a:xfrm>
            <a:off x="4885504" y="5088213"/>
            <a:ext cx="146362" cy="112445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" name="Line Callout 2 (Border and Accent Bar) 138"/>
          <p:cNvSpPr/>
          <p:nvPr/>
        </p:nvSpPr>
        <p:spPr>
          <a:xfrm>
            <a:off x="1324084" y="3963933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431345"/>
              <a:gd name="adj6" fmla="val 282016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Phyu</a:t>
            </a:r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 </a:t>
            </a:r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Chaung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(40) MW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40" name="Line Callout 2 (Border and Accent Bar) 139"/>
          <p:cNvSpPr/>
          <p:nvPr/>
        </p:nvSpPr>
        <p:spPr>
          <a:xfrm>
            <a:off x="1324084" y="4354443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348115"/>
              <a:gd name="adj6" fmla="val 283627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Kun </a:t>
            </a:r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Chaung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(60) MW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41" name="Line Callout 2 (Border and Accent Bar) 140"/>
          <p:cNvSpPr/>
          <p:nvPr/>
        </p:nvSpPr>
        <p:spPr>
          <a:xfrm>
            <a:off x="1324084" y="4744947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271217"/>
              <a:gd name="adj6" fmla="val 288460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Yenwe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(25) MW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42" name="Line Callout 2 (Border and Accent Bar) 141"/>
          <p:cNvSpPr/>
          <p:nvPr/>
        </p:nvSpPr>
        <p:spPr>
          <a:xfrm>
            <a:off x="1324084" y="5135455"/>
            <a:ext cx="1182470" cy="350953"/>
          </a:xfrm>
          <a:prstGeom prst="accentBorderCallout2">
            <a:avLst>
              <a:gd name="adj1" fmla="val 18298"/>
              <a:gd name="adj2" fmla="val 102761"/>
              <a:gd name="adj3" fmla="val 17617"/>
              <a:gd name="adj4" fmla="val 116378"/>
              <a:gd name="adj5" fmla="val 195224"/>
              <a:gd name="adj6" fmla="val 293562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Zaungtu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(20) MW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143" name="AutoShape 4"/>
          <p:cNvSpPr>
            <a:spLocks noChangeArrowheads="1"/>
          </p:cNvSpPr>
          <p:nvPr/>
        </p:nvSpPr>
        <p:spPr bwMode="auto">
          <a:xfrm>
            <a:off x="5053969" y="5655267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991502" y="5686425"/>
            <a:ext cx="182880" cy="182880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991502" y="5979943"/>
            <a:ext cx="182880" cy="182880"/>
          </a:xfrm>
          <a:prstGeom prst="rect">
            <a:avLst/>
          </a:prstGeom>
          <a:solidFill>
            <a:srgbClr val="A85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991502" y="6284743"/>
            <a:ext cx="182880" cy="182880"/>
          </a:xfrm>
          <a:prstGeom prst="rect">
            <a:avLst/>
          </a:prstGeom>
          <a:solidFill>
            <a:srgbClr val="0000FF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/>
          <p:cNvSpPr txBox="1"/>
          <p:nvPr/>
        </p:nvSpPr>
        <p:spPr>
          <a:xfrm>
            <a:off x="1246465" y="5638808"/>
            <a:ext cx="1870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State Own (21) </a:t>
            </a:r>
            <a:endParaRPr lang="en-US" sz="1400" b="1" dirty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1246466" y="6235847"/>
            <a:ext cx="1295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BOT </a:t>
            </a:r>
            <a:r>
              <a:rPr lang="en-US" sz="14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(2)</a:t>
            </a:r>
            <a:endParaRPr lang="en-US" sz="1400" b="1" dirty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1257380" y="5950976"/>
            <a:ext cx="1668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JV/BOT </a:t>
            </a:r>
            <a:r>
              <a:rPr lang="en-US" sz="14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(3) </a:t>
            </a:r>
            <a:endParaRPr lang="en-US" sz="1400" b="1" dirty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50" name="AutoShape 4"/>
          <p:cNvSpPr>
            <a:spLocks noChangeArrowheads="1"/>
          </p:cNvSpPr>
          <p:nvPr/>
        </p:nvSpPr>
        <p:spPr bwMode="auto">
          <a:xfrm>
            <a:off x="4778845" y="3962133"/>
            <a:ext cx="146362" cy="11244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lIns="87200" tIns="43600" rIns="87200" bIns="43600" anchor="ctr"/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" name="Line Callout 2 (Border and Accent Bar) 150"/>
          <p:cNvSpPr/>
          <p:nvPr/>
        </p:nvSpPr>
        <p:spPr>
          <a:xfrm>
            <a:off x="7460975" y="2392564"/>
            <a:ext cx="1182470" cy="350953"/>
          </a:xfrm>
          <a:prstGeom prst="accentBorderCallout2">
            <a:avLst>
              <a:gd name="adj1" fmla="val 18750"/>
              <a:gd name="adj2" fmla="val -2829"/>
              <a:gd name="adj3" fmla="val 18750"/>
              <a:gd name="adj4" fmla="val -16667"/>
              <a:gd name="adj5" fmla="val 453781"/>
              <a:gd name="adj6" fmla="val -216276"/>
            </a:avLst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err="1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Myogyi</a:t>
            </a:r>
            <a:endParaRPr lang="en-US" sz="900" b="1" dirty="0">
              <a:solidFill>
                <a:schemeClr val="bg1"/>
              </a:solidFill>
              <a:latin typeface="Myanmar3" pitchFamily="18" charset="0"/>
              <a:cs typeface="Myanmar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(30) MW</a:t>
            </a:r>
            <a:endParaRPr lang="en-US" sz="900" dirty="0">
              <a:solidFill>
                <a:schemeClr val="bg1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sp>
        <p:nvSpPr>
          <p:cNvPr id="152" name="Right Brace 151"/>
          <p:cNvSpPr/>
          <p:nvPr/>
        </p:nvSpPr>
        <p:spPr>
          <a:xfrm>
            <a:off x="2431544" y="5638800"/>
            <a:ext cx="331161" cy="9048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/>
          <p:nvPr/>
        </p:nvSpPr>
        <p:spPr>
          <a:xfrm>
            <a:off x="2729590" y="5943608"/>
            <a:ext cx="1668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(26) Plants</a:t>
            </a:r>
            <a:endParaRPr lang="en-US" sz="1400" b="1" dirty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>
            <a:off x="1371600" y="609600"/>
            <a:ext cx="7391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itle 1"/>
          <p:cNvSpPr txBox="1">
            <a:spLocks/>
          </p:cNvSpPr>
          <p:nvPr/>
        </p:nvSpPr>
        <p:spPr>
          <a:xfrm>
            <a:off x="1219200" y="0"/>
            <a:ext cx="7924800" cy="5334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altLang="en-US" sz="30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Existing Hydropower Plants</a:t>
            </a:r>
          </a:p>
        </p:txBody>
      </p:sp>
      <p:sp>
        <p:nvSpPr>
          <p:cNvPr id="157" name="Slide Number Placeholder 2"/>
          <p:cNvSpPr txBox="1">
            <a:spLocks/>
          </p:cNvSpPr>
          <p:nvPr/>
        </p:nvSpPr>
        <p:spPr bwMode="auto">
          <a:xfrm>
            <a:off x="8382000" y="6356358"/>
            <a:ext cx="7620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0A25CE70-419B-46EB-8152-D01AF742CFE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>
                <a:defRPr/>
              </a:pPr>
              <a:t>7</a:t>
            </a:fld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75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504"/>
            <a:ext cx="9144000" cy="506896"/>
          </a:xfrm>
        </p:spPr>
        <p:txBody>
          <a:bodyPr>
            <a:noAutofit/>
          </a:bodyPr>
          <a:lstStyle/>
          <a:p>
            <a:r>
              <a:rPr lang="en-US" sz="2800" dirty="0" smtClean="0"/>
              <a:t> Water Spread Area of Existing Reservoir Type Power Plants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637256"/>
              </p:ext>
            </p:extLst>
          </p:nvPr>
        </p:nvGraphicFramePr>
        <p:xfrm>
          <a:off x="0" y="665458"/>
          <a:ext cx="9067800" cy="6036547"/>
        </p:xfrm>
        <a:graphic>
          <a:graphicData uri="http://schemas.openxmlformats.org/drawingml/2006/table">
            <a:tbl>
              <a:tblPr firstRow="1" firstCol="1" bandRow="1"/>
              <a:tblGrid>
                <a:gridCol w="609600"/>
                <a:gridCol w="1981200"/>
                <a:gridCol w="2057400"/>
                <a:gridCol w="1371600"/>
                <a:gridCol w="1219200"/>
                <a:gridCol w="1828800"/>
              </a:tblGrid>
              <a:tr h="8031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Hydropower Station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Location </a:t>
                      </a:r>
                      <a:endParaRPr lang="en-US" sz="16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(State /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Region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Installed Capacity  (MW)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Water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Spread Area(Acre)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Remark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72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Kinda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Sagaing Region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8900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Sedawgyi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Mandalay Region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7090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2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Zawgyi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Shan State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42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Zawgyi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Shan State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10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Kabaung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Bago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14657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0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Thapanzeik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Sagaing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106200</a:t>
                      </a: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6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Mone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Magwe Region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10620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83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Paunglaung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Mandalay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4199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74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Yenwe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Bago Region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18368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4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Kyeeon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Kyeewa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Magwe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10860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13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Yeywa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Mandalay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14580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61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805949"/>
              </p:ext>
            </p:extLst>
          </p:nvPr>
        </p:nvGraphicFramePr>
        <p:xfrm>
          <a:off x="-9941" y="604005"/>
          <a:ext cx="9153940" cy="5872994"/>
        </p:xfrm>
        <a:graphic>
          <a:graphicData uri="http://schemas.openxmlformats.org/drawingml/2006/table">
            <a:tbl>
              <a:tblPr firstRow="1" firstCol="1" bandRow="1"/>
              <a:tblGrid>
                <a:gridCol w="789013"/>
                <a:gridCol w="1958936"/>
                <a:gridCol w="1958936"/>
                <a:gridCol w="1346772"/>
                <a:gridCol w="1195284"/>
                <a:gridCol w="1904999"/>
              </a:tblGrid>
              <a:tr h="12636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Hydropower Station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Location (State/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Region)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Installed Capacity  (MW)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Water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Shed Area(Acre)</a:t>
                      </a:r>
                      <a:endParaRPr lang="en-US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Remark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994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</a:t>
                      </a:r>
                      <a:endParaRPr lang="en-US" sz="1600" dirty="0"/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Dapein-1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Kachin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State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22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</a:t>
                      </a:r>
                      <a:endParaRPr lang="en-US" sz="1600" dirty="0"/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Shwegyin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Bago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28160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MOEE would like to Implement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(2019-2022)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2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Kun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Bago Region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19700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2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Zaungtu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Bago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9216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994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Thaukyegat-2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Bago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2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Nancho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Mandalay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325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94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Upper 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Pauglaung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Mandalay Region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15360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2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Phyu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Bago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State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14575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49658" marR="4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26504"/>
            <a:ext cx="9144000" cy="506896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800" smtClean="0"/>
              <a:t> Water Shed Area of Existing Reservoir Type Power Plants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8734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Angsana New"/>
      </a:majorFont>
      <a:minorFont>
        <a:latin typeface="Arial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2072</TotalTime>
  <Words>915</Words>
  <Application>Microsoft Office PowerPoint</Application>
  <PresentationFormat>On-screen Show (4:3)</PresentationFormat>
  <Paragraphs>367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Solstice</vt:lpstr>
      <vt:lpstr>Flow</vt:lpstr>
      <vt:lpstr>1_Flow</vt:lpstr>
      <vt:lpstr>2_Flow</vt:lpstr>
      <vt:lpstr>Office Theme</vt:lpstr>
      <vt:lpstr>Digital Dots</vt:lpstr>
      <vt:lpstr>PowerPoint Presentation</vt:lpstr>
      <vt:lpstr>Potential  Energy  Resources  in  Myanmar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Water Spread Area of Existing Reservoir Type Power Plants</vt:lpstr>
      <vt:lpstr> </vt:lpstr>
      <vt:lpstr>PowerPoint Presentation</vt:lpstr>
      <vt:lpstr>PowerPoint Presentation</vt:lpstr>
      <vt:lpstr>PowerPoint Presentation</vt:lpstr>
      <vt:lpstr>Challenges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44</cp:revision>
  <cp:lastPrinted>2017-05-23T18:37:36Z</cp:lastPrinted>
  <dcterms:created xsi:type="dcterms:W3CDTF">2017-05-22T14:49:37Z</dcterms:created>
  <dcterms:modified xsi:type="dcterms:W3CDTF">2017-05-24T01:21:45Z</dcterms:modified>
</cp:coreProperties>
</file>